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76" r:id="rId5"/>
    <p:sldMasterId id="2147483692" r:id="rId6"/>
  </p:sldMasterIdLst>
  <p:notesMasterIdLst>
    <p:notesMasterId r:id="rId70"/>
  </p:notesMasterIdLst>
  <p:handoutMasterIdLst>
    <p:handoutMasterId r:id="rId71"/>
  </p:handoutMasterIdLst>
  <p:sldIdLst>
    <p:sldId id="256" r:id="rId7"/>
    <p:sldId id="311" r:id="rId8"/>
    <p:sldId id="553" r:id="rId9"/>
    <p:sldId id="537" r:id="rId10"/>
    <p:sldId id="542" r:id="rId11"/>
    <p:sldId id="543" r:id="rId12"/>
    <p:sldId id="544" r:id="rId13"/>
    <p:sldId id="545" r:id="rId14"/>
    <p:sldId id="546" r:id="rId15"/>
    <p:sldId id="547" r:id="rId16"/>
    <p:sldId id="548" r:id="rId17"/>
    <p:sldId id="551" r:id="rId18"/>
    <p:sldId id="541" r:id="rId19"/>
    <p:sldId id="539" r:id="rId20"/>
    <p:sldId id="540" r:id="rId21"/>
    <p:sldId id="552" r:id="rId22"/>
    <p:sldId id="525" r:id="rId23"/>
    <p:sldId id="526" r:id="rId24"/>
    <p:sldId id="527" r:id="rId25"/>
    <p:sldId id="528" r:id="rId26"/>
    <p:sldId id="529" r:id="rId27"/>
    <p:sldId id="532" r:id="rId28"/>
    <p:sldId id="533" r:id="rId29"/>
    <p:sldId id="534" r:id="rId30"/>
    <p:sldId id="554" r:id="rId31"/>
    <p:sldId id="535" r:id="rId32"/>
    <p:sldId id="536" r:id="rId33"/>
    <p:sldId id="469" r:id="rId34"/>
    <p:sldId id="471" r:id="rId35"/>
    <p:sldId id="472" r:id="rId36"/>
    <p:sldId id="473" r:id="rId37"/>
    <p:sldId id="474" r:id="rId38"/>
    <p:sldId id="475" r:id="rId39"/>
    <p:sldId id="476" r:id="rId40"/>
    <p:sldId id="477" r:id="rId41"/>
    <p:sldId id="478" r:id="rId42"/>
    <p:sldId id="479" r:id="rId43"/>
    <p:sldId id="480" r:id="rId44"/>
    <p:sldId id="481" r:id="rId45"/>
    <p:sldId id="498" r:id="rId46"/>
    <p:sldId id="392" r:id="rId47"/>
    <p:sldId id="482" r:id="rId48"/>
    <p:sldId id="500" r:id="rId49"/>
    <p:sldId id="501" r:id="rId50"/>
    <p:sldId id="502" r:id="rId51"/>
    <p:sldId id="503" r:id="rId52"/>
    <p:sldId id="504" r:id="rId53"/>
    <p:sldId id="505" r:id="rId54"/>
    <p:sldId id="506" r:id="rId55"/>
    <p:sldId id="507" r:id="rId56"/>
    <p:sldId id="508" r:id="rId57"/>
    <p:sldId id="513" r:id="rId58"/>
    <p:sldId id="514" r:id="rId59"/>
    <p:sldId id="515" r:id="rId60"/>
    <p:sldId id="517" r:id="rId61"/>
    <p:sldId id="518" r:id="rId62"/>
    <p:sldId id="411" r:id="rId63"/>
    <p:sldId id="412" r:id="rId64"/>
    <p:sldId id="416" r:id="rId65"/>
    <p:sldId id="417" r:id="rId66"/>
    <p:sldId id="400" r:id="rId67"/>
    <p:sldId id="401" r:id="rId68"/>
    <p:sldId id="402" r:id="rId69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29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B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11" autoAdjust="0"/>
    <p:restoredTop sz="80952" autoAdjust="0"/>
  </p:normalViewPr>
  <p:slideViewPr>
    <p:cSldViewPr snapToGrid="0" snapToObjects="1">
      <p:cViewPr varScale="1">
        <p:scale>
          <a:sx n="73" d="100"/>
          <a:sy n="73" d="100"/>
        </p:scale>
        <p:origin x="44" y="72"/>
      </p:cViewPr>
      <p:guideLst>
        <p:guide orient="horz" pos="2155"/>
        <p:guide pos="29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" Type="http://schemas.openxmlformats.org/officeDocument/2006/relationships/slide" Target="slides/slide1.xml"/><Relationship Id="rId71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07806435-3A2C-4D21-93DE-04B85825F0B2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9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98025C96-79E8-4264-BA79-83E7F9B10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8180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1C5CCFB7-E115-40E8-B454-D2EB486887EB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2B9E7E73-949A-44BE-AB72-7AFB5DEE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803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teveblank.com/slides/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E7E73-949A-44BE-AB72-7AFB5DEE0E6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43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“Situations in which new goods, services, raw materials, markets and organizing methods can be introduced through the formation of new means, ends, or means-ends relationships.” </a:t>
            </a:r>
            <a:r>
              <a:rPr lang="en-US" sz="1400" dirty="0"/>
              <a:t>(</a:t>
            </a:r>
            <a:r>
              <a:rPr lang="en-US" sz="1400" dirty="0" err="1"/>
              <a:t>Casson</a:t>
            </a:r>
            <a:r>
              <a:rPr lang="en-US" sz="1400" dirty="0"/>
              <a:t>, 1982; Shane and </a:t>
            </a:r>
            <a:r>
              <a:rPr lang="en-US" sz="1400" dirty="0" err="1"/>
              <a:t>Venkat</a:t>
            </a:r>
            <a:r>
              <a:rPr lang="en-US" sz="1400" dirty="0"/>
              <a:t>, 2000)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9E7E73-949A-44BE-AB72-7AFB5DEE0E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89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Tasks, Expertise, People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CB60B-A290-4A10-A105-A26ACE5575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26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Tasks, Expertise, People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CB60B-A290-4A10-A105-A26ACE5575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98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Tasks, Expertise, People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CB60B-A290-4A10-A105-A26ACE55750D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28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r>
              <a:rPr lang="en-US" dirty="0"/>
              <a:t>Each team member has some form of cognitive</a:t>
            </a:r>
            <a:r>
              <a:rPr lang="en-US" baseline="0" dirty="0"/>
              <a:t> directory that varies in its accuracy and completeness. This directory represents that person’s individual </a:t>
            </a:r>
            <a:r>
              <a:rPr lang="en-US" baseline="0" dirty="0" err="1"/>
              <a:t>transactive</a:t>
            </a:r>
            <a:r>
              <a:rPr lang="en-US" baseline="0" dirty="0"/>
              <a:t> memory. The degree to which there is congruence between each members’ TM determines the extent to which a team/network possesses a well-developed TM </a:t>
            </a:r>
            <a:r>
              <a:rPr lang="en-US" i="1" u="sng" baseline="0" dirty="0"/>
              <a:t>System</a:t>
            </a:r>
            <a:r>
              <a:rPr lang="en-US" baseline="0" dirty="0"/>
              <a:t>. (see </a:t>
            </a:r>
            <a:r>
              <a:rPr lang="en-US" dirty="0"/>
              <a:t>Brandon &amp; Hollingshead, 2004)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CB60B-A290-4A10-A105-A26ACE55750D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99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r>
              <a:rPr lang="en-US" dirty="0"/>
              <a:t>Each team member has some form of cognitive</a:t>
            </a:r>
            <a:r>
              <a:rPr lang="en-US" baseline="0" dirty="0"/>
              <a:t> directory that varies in its accuracy and completeness. This directory represents that person’s individual </a:t>
            </a:r>
            <a:r>
              <a:rPr lang="en-US" baseline="0" dirty="0" err="1"/>
              <a:t>transactive</a:t>
            </a:r>
            <a:r>
              <a:rPr lang="en-US" baseline="0" dirty="0"/>
              <a:t> memory. The degree to which there is congruence between each members’ TM determines the extent to which a team/network possesses a well-developed TM </a:t>
            </a:r>
            <a:r>
              <a:rPr lang="en-US" i="1" u="sng" baseline="0" dirty="0"/>
              <a:t>System</a:t>
            </a:r>
            <a:r>
              <a:rPr lang="en-US" baseline="0" dirty="0"/>
              <a:t>. (see </a:t>
            </a:r>
            <a:r>
              <a:rPr lang="en-US" dirty="0"/>
              <a:t>Brandon &amp; Hollingshead, 2004)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CB60B-A290-4A10-A105-A26ACE55750D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07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Tasks, Expertise, People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CB60B-A290-4A10-A105-A26ACE55750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06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r>
              <a:rPr lang="en-US" dirty="0"/>
              <a:t>Steve Blank (Entrepreneur, Professor and Developer of NSF’s </a:t>
            </a:r>
            <a:r>
              <a:rPr lang="en-US" dirty="0" err="1"/>
              <a:t>i</a:t>
            </a:r>
            <a:r>
              <a:rPr lang="en-US" dirty="0"/>
              <a:t>-Corp Program)  </a:t>
            </a:r>
            <a:r>
              <a:rPr lang="en-US" sz="1100" dirty="0">
                <a:hlinkClick r:id="rId3"/>
              </a:rPr>
              <a:t>steveblank.com/slides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E7E73-949A-44BE-AB72-7AFB5DEE0E68}" type="slidenum">
              <a:rPr lang="en-US" smtClean="0"/>
              <a:t>60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13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72753" y="2767263"/>
            <a:ext cx="5601419" cy="13769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77933C"/>
                </a:solidFill>
                <a:latin typeface="+mj-lt"/>
                <a:cs typeface="Avenir Heavy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2753" y="4250245"/>
            <a:ext cx="5601419" cy="23537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+mj-lt"/>
                <a:cs typeface="Avenir Boo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1229" y="614992"/>
            <a:ext cx="3051674" cy="77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74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19812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EFCC3-227E-485F-B9AB-28C87B6776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5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158"/>
            <a:ext cx="7336589" cy="10293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>
                <a:solidFill>
                  <a:schemeClr val="accent3">
                    <a:lumMod val="75000"/>
                  </a:schemeClr>
                </a:solidFill>
                <a:latin typeface="+mj-lt"/>
                <a:cs typeface="Avenir Heavy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1054"/>
            <a:ext cx="8229600" cy="445511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800"/>
              </a:spcBef>
              <a:spcAft>
                <a:spcPts val="0"/>
              </a:spcAft>
              <a:buFont typeface="Arial"/>
              <a:buChar char="•"/>
              <a:defRPr sz="2800" b="0" i="0">
                <a:latin typeface="+mn-lt"/>
                <a:cs typeface="Avenir Roman"/>
              </a:defRPr>
            </a:lvl1pPr>
            <a:lvl2pPr marL="684213" indent="-339725"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627063" algn="l"/>
              </a:tabLst>
              <a:defRPr sz="2400" b="0" i="0">
                <a:latin typeface="+mn-lt"/>
                <a:cs typeface="Avenir Roman"/>
              </a:defRPr>
            </a:lvl2pPr>
            <a:lvl3pPr marL="971550" indent="-231775">
              <a:spcBef>
                <a:spcPts val="800"/>
              </a:spcBef>
              <a:spcAft>
                <a:spcPts val="0"/>
              </a:spcAft>
              <a:buFont typeface="Arial"/>
              <a:buChar char="•"/>
              <a:defRPr sz="2000" b="0" i="0">
                <a:latin typeface="+mn-lt"/>
                <a:cs typeface="Avenir Roman"/>
              </a:defRPr>
            </a:lvl3pPr>
            <a:lvl4pPr marL="1316038" indent="-287338">
              <a:spcBef>
                <a:spcPts val="800"/>
              </a:spcBef>
              <a:spcAft>
                <a:spcPts val="0"/>
              </a:spcAft>
              <a:buFont typeface="Arial"/>
              <a:buChar char="•"/>
              <a:defRPr sz="1600" b="0" i="0">
                <a:latin typeface="+mn-lt"/>
                <a:cs typeface="Avenir Roman"/>
              </a:defRPr>
            </a:lvl4pPr>
            <a:lvl5pPr marL="1598613" indent="-282575">
              <a:defRPr b="0" i="0">
                <a:latin typeface="Avenir Roman"/>
                <a:cs typeface="Avenir Roman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16749" y="6253612"/>
            <a:ext cx="1640639" cy="4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96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158"/>
            <a:ext cx="7309853" cy="10293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>
                <a:solidFill>
                  <a:schemeClr val="accent3">
                    <a:lumMod val="75000"/>
                  </a:schemeClr>
                </a:solidFill>
                <a:latin typeface="+mj-lt"/>
                <a:cs typeface="Avenir Heavy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16749" y="6253612"/>
            <a:ext cx="1640639" cy="4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7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72753" y="2767263"/>
            <a:ext cx="5601419" cy="13769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77933C"/>
                </a:solidFill>
                <a:latin typeface="+mj-lt"/>
                <a:cs typeface="Avenir Heavy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2753" y="4250245"/>
            <a:ext cx="5601419" cy="23537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+mj-lt"/>
                <a:cs typeface="Avenir Boo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1229" y="614992"/>
            <a:ext cx="3051674" cy="77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65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158"/>
            <a:ext cx="7336589" cy="10293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>
                <a:solidFill>
                  <a:schemeClr val="accent3">
                    <a:lumMod val="75000"/>
                  </a:schemeClr>
                </a:solidFill>
                <a:latin typeface="+mj-lt"/>
                <a:cs typeface="Avenir Heavy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1054"/>
            <a:ext cx="8229600" cy="445511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800"/>
              </a:spcBef>
              <a:spcAft>
                <a:spcPts val="0"/>
              </a:spcAft>
              <a:buFont typeface="Arial"/>
              <a:buChar char="•"/>
              <a:defRPr sz="2800" b="0" i="0">
                <a:latin typeface="+mn-lt"/>
                <a:cs typeface="Avenir Roman"/>
              </a:defRPr>
            </a:lvl1pPr>
            <a:lvl2pPr marL="684213" indent="-339725"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627063" algn="l"/>
              </a:tabLst>
              <a:defRPr sz="2400" b="0" i="0">
                <a:latin typeface="+mn-lt"/>
                <a:cs typeface="Avenir Roman"/>
              </a:defRPr>
            </a:lvl2pPr>
            <a:lvl3pPr marL="971550" indent="-231775">
              <a:spcBef>
                <a:spcPts val="800"/>
              </a:spcBef>
              <a:spcAft>
                <a:spcPts val="0"/>
              </a:spcAft>
              <a:buFont typeface="Arial"/>
              <a:buChar char="•"/>
              <a:defRPr sz="2000" b="0" i="0">
                <a:latin typeface="+mn-lt"/>
                <a:cs typeface="Avenir Roman"/>
              </a:defRPr>
            </a:lvl3pPr>
            <a:lvl4pPr marL="1316038" indent="-287338">
              <a:spcBef>
                <a:spcPts val="800"/>
              </a:spcBef>
              <a:spcAft>
                <a:spcPts val="0"/>
              </a:spcAft>
              <a:buFont typeface="Arial"/>
              <a:buChar char="•"/>
              <a:defRPr sz="1600" b="0" i="0">
                <a:latin typeface="+mn-lt"/>
                <a:cs typeface="Avenir Roman"/>
              </a:defRPr>
            </a:lvl4pPr>
            <a:lvl5pPr marL="1598613" indent="-282575">
              <a:defRPr b="0" i="0">
                <a:latin typeface="Avenir Roman"/>
                <a:cs typeface="Avenir Roman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16749" y="6253612"/>
            <a:ext cx="1640639" cy="4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84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158"/>
            <a:ext cx="7309853" cy="10293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>
                <a:solidFill>
                  <a:schemeClr val="accent3">
                    <a:lumMod val="75000"/>
                  </a:schemeClr>
                </a:solidFill>
                <a:latin typeface="+mj-lt"/>
                <a:cs typeface="Avenir Heavy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16749" y="6253612"/>
            <a:ext cx="1640639" cy="4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4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9979" y="3700450"/>
            <a:ext cx="4504193" cy="13931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77933C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69979" y="5093584"/>
            <a:ext cx="4504193" cy="11717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4" name="Picture 3" descr="UAB_WORDMARK_white_tagli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650" y="397220"/>
            <a:ext cx="3827577" cy="11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78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9979" y="3700450"/>
            <a:ext cx="4504193" cy="13931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rgbClr val="77933C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69979" y="5093585"/>
            <a:ext cx="4504193" cy="13211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4" name="Picture 3" descr="UAB_WORDMARK_white_tagli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650" y="397220"/>
            <a:ext cx="3827577" cy="11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8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8471"/>
            <a:ext cx="8229600" cy="120056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9834"/>
            <a:ext cx="8229600" cy="4316329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800"/>
              </a:spcBef>
              <a:spcAft>
                <a:spcPts val="0"/>
              </a:spcAft>
              <a:buFont typeface="Arial"/>
              <a:buChar char="•"/>
              <a:defRPr sz="2800" b="0" i="0">
                <a:latin typeface="Calibri"/>
                <a:cs typeface="Calibri"/>
              </a:defRPr>
            </a:lvl1pPr>
            <a:lvl2pPr marL="684213" indent="-339725"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627063" algn="l"/>
              </a:tabLst>
              <a:defRPr sz="2400" b="0" i="0">
                <a:latin typeface="Calibri"/>
                <a:cs typeface="Calibri"/>
              </a:defRPr>
            </a:lvl2pPr>
            <a:lvl3pPr marL="971550" indent="-231775">
              <a:spcBef>
                <a:spcPts val="800"/>
              </a:spcBef>
              <a:spcAft>
                <a:spcPts val="0"/>
              </a:spcAft>
              <a:buFont typeface="Arial"/>
              <a:buChar char="•"/>
              <a:defRPr sz="2000" b="0" i="0">
                <a:latin typeface="Calibri"/>
                <a:cs typeface="Calibri"/>
              </a:defRPr>
            </a:lvl3pPr>
            <a:lvl4pPr marL="1316038" indent="-287338">
              <a:spcBef>
                <a:spcPts val="800"/>
              </a:spcBef>
              <a:spcAft>
                <a:spcPts val="0"/>
              </a:spcAft>
              <a:buFont typeface="Arial"/>
              <a:buChar char="•"/>
              <a:defRPr sz="1600" b="0" i="0">
                <a:latin typeface="Calibri"/>
                <a:cs typeface="Calibri"/>
              </a:defRPr>
            </a:lvl4pPr>
            <a:lvl5pPr marL="1598613" indent="-282575">
              <a:defRPr b="0" i="0">
                <a:latin typeface="Avenir Roman"/>
                <a:cs typeface="Avenir Roman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4" name="Picture 3" descr="site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822" y="6245339"/>
            <a:ext cx="2106706" cy="49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37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30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Heavy"/>
          <a:ea typeface="+mj-ea"/>
          <a:cs typeface="Avenir Heav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577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Heavy"/>
          <a:ea typeface="+mj-ea"/>
          <a:cs typeface="Avenir Heav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12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Heavy"/>
          <a:ea typeface="+mj-ea"/>
          <a:cs typeface="Avenir Heav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thonychood.com/" TargetMode="External"/><Relationship Id="rId2" Type="http://schemas.openxmlformats.org/officeDocument/2006/relationships/hyperlink" Target="mailto:anthonychood@uab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ssr.gmu.edu/cssr-capabilities/community-based-participatory-research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i.uncc.edu/story/geographers-doctors-and-community-members" TargetMode="Externa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hs.org/investigators/definitions/translational-research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37/apl0000059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1002/job.2050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ap.edu/catalog/19007/enhancing-the-effectiveness-of-team-science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hs.org/investigators/definitions/translational-research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americannurse.org/index.php/2012/04/02/supporting-research-with-patient-centered-outcomes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cssr.gmu.edu/cssr-capabilities/community-based-participatory-research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i.uncc.edu/story/geographers-doctors-and-community-members" TargetMode="External"/><Relationship Id="rId4" Type="http://schemas.openxmlformats.org/officeDocument/2006/relationships/image" Target="../media/image1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p.edu/catalog/19007/enhancing-the-effectiveness-of-team-scienc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rminghamchangefund.org/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ulse/what-my-7-year-old-taught-me-entrepreneurship-anthony-c-hood-ph-d?trk=prof-post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ab.edu/ccts/TrainingAcademy/Pages/TIERS.aspx" TargetMode="External"/><Relationship Id="rId2" Type="http://schemas.openxmlformats.org/officeDocument/2006/relationships/hyperlink" Target="http://www.uab.edu/ccts/ResearchResources/Pages/ResearchCommons.aspx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msciencetoolkit.cancer.gov/" TargetMode="External"/><Relationship Id="rId7" Type="http://schemas.openxmlformats.org/officeDocument/2006/relationships/hyperlink" Target="http://www.scienceofteamscience.org/scits-a-team-science-resources" TargetMode="External"/><Relationship Id="rId2" Type="http://schemas.openxmlformats.org/officeDocument/2006/relationships/hyperlink" Target="https://www.teamsciencetoolkit.cancer.gov/public/TSResourceBiblio.aspx?tid=3&amp;rid=311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tsacentral.org/#https:/www.ctsacentral.org/articles/find" TargetMode="External"/><Relationship Id="rId5" Type="http://schemas.openxmlformats.org/officeDocument/2006/relationships/hyperlink" Target="https://ccrod.cancer.gov/confluence/display/NIHOMBUD/Home;jsessionid=3EFF34E1A5AE5A69DE002C021CC9E4FE#https:/ccrod.cancer.gov/confluence/download/attachments/47284665/TeamScience_FieldGuide.pdf?version=2&amp;modificationDate=1285330231523&amp;api=v2" TargetMode="External"/><Relationship Id="rId4" Type="http://schemas.openxmlformats.org/officeDocument/2006/relationships/hyperlink" Target="teamscience.net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amsciencetoolkit.cancer.gov/Public/WhatIsTS.aspx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harvardbusiness.org/cla/web/pl/product.seam?c=29512&amp;i=29514&amp;cs=72931baa3b05f76aca8090b33db139b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hs.org/investigators/definitions/translational-research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americannurse.org/index.php/2012/04/02/supporting-research-with-patient-centered-outcomes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8738" y="2890187"/>
            <a:ext cx="6235262" cy="2169856"/>
          </a:xfrm>
        </p:spPr>
        <p:txBody>
          <a:bodyPr>
            <a:noAutofit/>
          </a:bodyPr>
          <a:lstStyle/>
          <a:p>
            <a:r>
              <a:rPr lang="en-US" sz="2800" dirty="0" smtClean="0"/>
              <a:t>Teams: The Secret Ingredient for Innovation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Team Science and Communication Workshop</a:t>
            </a:r>
            <a:br>
              <a:rPr lang="en-US" sz="2400" dirty="0" smtClean="0"/>
            </a:br>
            <a:r>
              <a:rPr lang="en-US" sz="2000" dirty="0" smtClean="0"/>
              <a:t>UAB KURE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Monday June 19, </a:t>
            </a:r>
            <a:r>
              <a:rPr lang="en-US" sz="2000" dirty="0"/>
              <a:t>2017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2752" y="5261627"/>
            <a:ext cx="5601419" cy="1596373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/>
              <a:t>Anthony C. Hood, PhD</a:t>
            </a:r>
          </a:p>
          <a:p>
            <a:r>
              <a:rPr lang="en-US" sz="2000" dirty="0"/>
              <a:t>Assistant Professor</a:t>
            </a:r>
          </a:p>
          <a:p>
            <a:r>
              <a:rPr lang="en-US" sz="2000" dirty="0">
                <a:hlinkClick r:id="rId2"/>
              </a:rPr>
              <a:t>anthonychood@uab.edu</a:t>
            </a:r>
            <a:endParaRPr lang="en-US" sz="2000" dirty="0"/>
          </a:p>
          <a:p>
            <a:r>
              <a:rPr lang="en-US" sz="2000" dirty="0">
                <a:hlinkClick r:id="rId3"/>
              </a:rPr>
              <a:t>www.anthonychood.com</a:t>
            </a:r>
            <a:r>
              <a:rPr lang="en-US" sz="2000" dirty="0"/>
              <a:t> </a:t>
            </a:r>
          </a:p>
          <a:p>
            <a:r>
              <a:rPr lang="en-US" sz="2000" dirty="0"/>
              <a:t>205 903-1393</a:t>
            </a:r>
          </a:p>
          <a:p>
            <a:r>
              <a:rPr lang="en-US" sz="2000" dirty="0"/>
              <a:t>@</a:t>
            </a:r>
            <a:r>
              <a:rPr lang="en-US" sz="2000" dirty="0" err="1"/>
              <a:t>anthonychood</a:t>
            </a:r>
            <a:r>
              <a:rPr lang="en-US" sz="2000" dirty="0"/>
              <a:t> #</a:t>
            </a:r>
            <a:r>
              <a:rPr lang="en-US" sz="2000" dirty="0" err="1"/>
              <a:t>teamscience</a:t>
            </a:r>
            <a:r>
              <a:rPr lang="en-US" sz="2000" dirty="0"/>
              <a:t> #</a:t>
            </a:r>
            <a:r>
              <a:rPr lang="en-US" sz="2000" dirty="0" err="1"/>
              <a:t>SciTs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968802"/>
            <a:ext cx="1295400" cy="7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7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Community-Based Participatory Research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161"/>
            <a:ext cx="6905798" cy="5167839"/>
          </a:xfrm>
        </p:spPr>
      </p:pic>
      <p:sp>
        <p:nvSpPr>
          <p:cNvPr id="5" name="Rectangle 4"/>
          <p:cNvSpPr/>
          <p:nvPr/>
        </p:nvSpPr>
        <p:spPr>
          <a:xfrm>
            <a:off x="6005414" y="5629125"/>
            <a:ext cx="32692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Source: http://cssr.gmu.edu/cssr-capabilities/community-based-participatory-research</a:t>
            </a:r>
            <a:r>
              <a:rPr lang="en-US" sz="1100" dirty="0"/>
              <a:t> </a:t>
            </a:r>
          </a:p>
        </p:txBody>
      </p:sp>
      <p:pic>
        <p:nvPicPr>
          <p:cNvPr id="2050" name="Picture 2" descr="Community bas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37" y="2321241"/>
            <a:ext cx="3168470" cy="330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72488" y="1443939"/>
            <a:ext cx="3530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Source: https://ui.uncc.edu/story/geographers-doctors-and-community-members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604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Health Research: Tracking Vacant and Abandoned Property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33" y="1470526"/>
            <a:ext cx="6356921" cy="4748071"/>
          </a:xfrm>
        </p:spPr>
      </p:pic>
    </p:spTree>
    <p:extLst>
      <p:ext uri="{BB962C8B-B14F-4D97-AF65-F5344CB8AC3E}">
        <p14:creationId xmlns:p14="http://schemas.microsoft.com/office/powerpoint/2010/main" val="257582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UAB Office of </a:t>
            </a:r>
            <a:r>
              <a:rPr lang="en-US" dirty="0" err="1"/>
              <a:t>Interprofessional</a:t>
            </a:r>
            <a:r>
              <a:rPr lang="en-US" dirty="0"/>
              <a:t> Simulation for Innovative Clinical Practice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8" b="16420"/>
          <a:stretch/>
        </p:blipFill>
        <p:spPr>
          <a:xfrm>
            <a:off x="830547" y="1379913"/>
            <a:ext cx="7473868" cy="4837243"/>
          </a:xfrm>
        </p:spPr>
      </p:pic>
    </p:spTree>
    <p:extLst>
      <p:ext uri="{BB962C8B-B14F-4D97-AF65-F5344CB8AC3E}">
        <p14:creationId xmlns:p14="http://schemas.microsoft.com/office/powerpoint/2010/main" val="119652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Translational Science Continuum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5842"/>
            <a:ext cx="5910119" cy="59101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605" y="5483373"/>
            <a:ext cx="32087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U. Of Washington, T-Phases </a:t>
            </a:r>
            <a:r>
              <a:rPr lang="en-US" sz="1400" dirty="0">
                <a:hlinkClick r:id="rId3"/>
              </a:rPr>
              <a:t>https://www.iths.org/investigators/definitions/translational-research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222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7602"/>
            <a:ext cx="7336589" cy="1229896"/>
          </a:xfrm>
        </p:spPr>
        <p:txBody>
          <a:bodyPr/>
          <a:lstStyle/>
          <a:p>
            <a:r>
              <a:rPr lang="en-US" dirty="0"/>
              <a:t>The Business of Quality Improvement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702" y="1574865"/>
            <a:ext cx="8229600" cy="445511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Team-Based Creativity</a:t>
            </a:r>
          </a:p>
          <a:p>
            <a:pPr lvl="1"/>
            <a:r>
              <a:rPr lang="en-US" sz="2000" dirty="0"/>
              <a:t>The </a:t>
            </a:r>
            <a:r>
              <a:rPr lang="en-US" sz="2000" b="1" i="1" dirty="0"/>
              <a:t>exchange</a:t>
            </a:r>
            <a:r>
              <a:rPr lang="en-US" sz="2000" dirty="0"/>
              <a:t> and </a:t>
            </a:r>
            <a:r>
              <a:rPr lang="en-US" sz="2000" b="1" i="1" dirty="0"/>
              <a:t>combination</a:t>
            </a:r>
            <a:r>
              <a:rPr lang="en-US" sz="2000" dirty="0"/>
              <a:t> of </a:t>
            </a:r>
            <a:r>
              <a:rPr lang="en-US" sz="2000" b="1" i="1" dirty="0"/>
              <a:t>divergent</a:t>
            </a:r>
            <a:r>
              <a:rPr lang="en-US" sz="2000" dirty="0"/>
              <a:t> yet </a:t>
            </a:r>
            <a:r>
              <a:rPr lang="en-US" sz="2000" b="1" i="1" dirty="0"/>
              <a:t>complementary</a:t>
            </a:r>
            <a:r>
              <a:rPr lang="en-US" sz="2000" dirty="0"/>
              <a:t> bits of information between 2 or more team members that produces something that is both </a:t>
            </a:r>
            <a:r>
              <a:rPr lang="en-US" sz="2000" b="1" i="1" dirty="0"/>
              <a:t>novel</a:t>
            </a:r>
            <a:r>
              <a:rPr lang="en-US" sz="2000" dirty="0"/>
              <a:t> and </a:t>
            </a:r>
            <a:r>
              <a:rPr lang="en-US" sz="2000" b="1" i="1" dirty="0"/>
              <a:t>potentially</a:t>
            </a:r>
            <a:r>
              <a:rPr lang="en-US" sz="2000" dirty="0"/>
              <a:t> </a:t>
            </a:r>
            <a:r>
              <a:rPr lang="en-US" sz="2000" b="1" i="1" dirty="0"/>
              <a:t>useful</a:t>
            </a:r>
            <a:r>
              <a:rPr lang="en-US" sz="2000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Amabile</a:t>
            </a:r>
            <a:r>
              <a:rPr lang="en-US" sz="1400" dirty="0"/>
              <a:t>, 1983; </a:t>
            </a:r>
            <a:r>
              <a:rPr lang="en-US" sz="1400" dirty="0" err="1"/>
              <a:t>Amabile</a:t>
            </a:r>
            <a:r>
              <a:rPr lang="en-US" sz="1400" dirty="0"/>
              <a:t> et al., 1996; Gino et al., 2010; </a:t>
            </a:r>
            <a:r>
              <a:rPr lang="en-US" sz="1400" dirty="0" err="1"/>
              <a:t>Nahapiet</a:t>
            </a:r>
            <a:r>
              <a:rPr lang="en-US" sz="1400" dirty="0"/>
              <a:t> &amp; </a:t>
            </a:r>
            <a:r>
              <a:rPr lang="en-US" sz="1400" dirty="0" err="1"/>
              <a:t>Ghoshal</a:t>
            </a:r>
            <a:r>
              <a:rPr lang="en-US" sz="1400" dirty="0"/>
              <a:t>, 1998)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Team-Based Innovation </a:t>
            </a:r>
          </a:p>
          <a:p>
            <a:pPr lvl="1"/>
            <a:r>
              <a:rPr lang="en-US" sz="2000" dirty="0"/>
              <a:t>Implementation of a novel or useful discovery or product </a:t>
            </a:r>
            <a:r>
              <a:rPr lang="en-US" sz="1400" dirty="0"/>
              <a:t>(</a:t>
            </a:r>
            <a:r>
              <a:rPr lang="en-US" sz="1400" dirty="0" err="1"/>
              <a:t>Hulsheger</a:t>
            </a:r>
            <a:r>
              <a:rPr lang="en-US" sz="1400" dirty="0"/>
              <a:t> et al., 2009)</a:t>
            </a:r>
          </a:p>
          <a:p>
            <a:pPr lvl="1"/>
            <a:r>
              <a:rPr lang="en-US" sz="2000" dirty="0"/>
              <a:t>Translation (taking action to move and transform the idea from one phase to another)</a:t>
            </a:r>
          </a:p>
        </p:txBody>
      </p:sp>
    </p:spTree>
    <p:extLst>
      <p:ext uri="{BB962C8B-B14F-4D97-AF65-F5344CB8AC3E}">
        <p14:creationId xmlns:p14="http://schemas.microsoft.com/office/powerpoint/2010/main" val="369534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7602"/>
            <a:ext cx="7336589" cy="1229896"/>
          </a:xfrm>
        </p:spPr>
        <p:txBody>
          <a:bodyPr/>
          <a:lstStyle/>
          <a:p>
            <a:r>
              <a:rPr lang="en-US" dirty="0"/>
              <a:t>The Business of Quality Improvement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6305"/>
            <a:ext cx="8229600" cy="445511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Team-Based Entrepreneurship</a:t>
            </a:r>
          </a:p>
          <a:p>
            <a:pPr marL="342900" lvl="2" indent="-342900"/>
            <a:r>
              <a:rPr lang="en-US" dirty="0"/>
              <a:t>Opportunity-seeking behavior. </a:t>
            </a:r>
          </a:p>
          <a:p>
            <a:pPr marL="342900" lvl="2" indent="-342900"/>
            <a:r>
              <a:rPr lang="en-US" dirty="0"/>
              <a:t>Commercialization. Tech transfer. Start-up activity. University spin-offs. Intellectual property. Licensing. Patent protection. Business incubation. </a:t>
            </a:r>
          </a:p>
          <a:p>
            <a:pPr marL="342900" lvl="2" indent="-342900"/>
            <a:r>
              <a:rPr lang="en-US" dirty="0"/>
              <a:t>Income generation. Profit maximization. Wealth creation. 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Team-Based Strategy</a:t>
            </a:r>
          </a:p>
          <a:p>
            <a:r>
              <a:rPr lang="en-US" sz="2000" dirty="0"/>
              <a:t>Advantage-seeking behavior. </a:t>
            </a:r>
          </a:p>
          <a:p>
            <a:r>
              <a:rPr lang="en-US" sz="2000" dirty="0"/>
              <a:t>How to out-perform and out-compete others. </a:t>
            </a:r>
            <a:r>
              <a:rPr lang="en-US" sz="1400" dirty="0"/>
              <a:t>(e.g. Ireland, </a:t>
            </a:r>
            <a:r>
              <a:rPr lang="en-US" sz="1400" dirty="0" err="1"/>
              <a:t>Hitt</a:t>
            </a:r>
            <a:r>
              <a:rPr lang="en-US" sz="1400" dirty="0"/>
              <a:t> and Simon, 2003)</a:t>
            </a:r>
          </a:p>
          <a:p>
            <a:r>
              <a:rPr lang="en-US" sz="2000" dirty="0"/>
              <a:t>Sustainability. Long-range planning. </a:t>
            </a:r>
          </a:p>
        </p:txBody>
      </p:sp>
    </p:spTree>
    <p:extLst>
      <p:ext uri="{BB962C8B-B14F-4D97-AF65-F5344CB8AC3E}">
        <p14:creationId xmlns:p14="http://schemas.microsoft.com/office/powerpoint/2010/main" val="126511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conflict?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578" y="955842"/>
            <a:ext cx="7633795" cy="5089197"/>
          </a:xfrm>
        </p:spPr>
      </p:pic>
    </p:spTree>
    <p:extLst>
      <p:ext uri="{BB962C8B-B14F-4D97-AF65-F5344CB8AC3E}">
        <p14:creationId xmlns:p14="http://schemas.microsoft.com/office/powerpoint/2010/main" val="393301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Primary Sources of Conflict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Task conflict</a:t>
            </a:r>
          </a:p>
          <a:p>
            <a:pPr lvl="1"/>
            <a:r>
              <a:rPr lang="en-US" dirty="0"/>
              <a:t>Ideas, viewpoints and opinions (</a:t>
            </a:r>
            <a:r>
              <a:rPr lang="en-US" dirty="0" err="1"/>
              <a:t>Jehn</a:t>
            </a:r>
            <a:r>
              <a:rPr lang="en-US" dirty="0"/>
              <a:t>, 1995)</a:t>
            </a:r>
          </a:p>
          <a:p>
            <a:pPr marL="0" indent="0">
              <a:buNone/>
            </a:pPr>
            <a:r>
              <a:rPr lang="en-US" sz="2400" dirty="0"/>
              <a:t>Relationship conflict</a:t>
            </a:r>
          </a:p>
          <a:p>
            <a:pPr lvl="1"/>
            <a:r>
              <a:rPr lang="en-US" dirty="0"/>
              <a:t>Interpersonal incompatibilities, annoyance, frustration (</a:t>
            </a:r>
            <a:r>
              <a:rPr lang="en-US" dirty="0" err="1"/>
              <a:t>Jehn</a:t>
            </a:r>
            <a:r>
              <a:rPr lang="en-US" dirty="0"/>
              <a:t>, 1995)</a:t>
            </a:r>
          </a:p>
          <a:p>
            <a:pPr marL="0" indent="0">
              <a:buNone/>
            </a:pPr>
            <a:r>
              <a:rPr lang="en-US" sz="2400" dirty="0"/>
              <a:t>Process conflict</a:t>
            </a:r>
          </a:p>
          <a:p>
            <a:pPr lvl="1"/>
            <a:r>
              <a:rPr lang="en-US" dirty="0"/>
              <a:t>Task delegation, resource allocation, workload sharing (</a:t>
            </a:r>
            <a:r>
              <a:rPr lang="en-US" dirty="0" err="1"/>
              <a:t>Jehn</a:t>
            </a:r>
            <a:r>
              <a:rPr lang="en-US" dirty="0"/>
              <a:t> &amp; </a:t>
            </a:r>
            <a:r>
              <a:rPr lang="en-US" dirty="0" err="1"/>
              <a:t>Bendersky</a:t>
            </a:r>
            <a:r>
              <a:rPr lang="en-US" dirty="0"/>
              <a:t>, 2003)</a:t>
            </a:r>
          </a:p>
          <a:p>
            <a:pPr lvl="1"/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53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Manifestations of Conflict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Conflict can be: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Skewed (Sinha et al., 2016)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Asymmetric (</a:t>
            </a:r>
            <a:r>
              <a:rPr lang="en-US" dirty="0" err="1"/>
              <a:t>Jehn</a:t>
            </a:r>
            <a:r>
              <a:rPr lang="en-US" dirty="0"/>
              <a:t> et al., 2010)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Transformed (Greer et al., 2008)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Multiplex (Hood et al., 2016)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Contagious (</a:t>
            </a:r>
            <a:r>
              <a:rPr lang="en-US" dirty="0" err="1"/>
              <a:t>Jehn</a:t>
            </a:r>
            <a:r>
              <a:rPr lang="en-US" dirty="0"/>
              <a:t> et al., 2013)</a:t>
            </a:r>
          </a:p>
          <a:p>
            <a:pPr lvl="1"/>
            <a:endParaRPr lang="en-US" dirty="0"/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2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can be </a:t>
            </a:r>
            <a:r>
              <a:rPr lang="en-US" i="1" dirty="0"/>
              <a:t>Contagious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0" t="39358" r="21387" b="8763"/>
          <a:stretch/>
        </p:blipFill>
        <p:spPr>
          <a:xfrm>
            <a:off x="457200" y="1085458"/>
            <a:ext cx="8146473" cy="5032710"/>
          </a:xfrm>
        </p:spPr>
      </p:pic>
      <p:sp>
        <p:nvSpPr>
          <p:cNvPr id="5" name="TextBox 4"/>
          <p:cNvSpPr txBox="1"/>
          <p:nvPr/>
        </p:nvSpPr>
        <p:spPr>
          <a:xfrm>
            <a:off x="3117273" y="6099063"/>
            <a:ext cx="4089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Jehn</a:t>
            </a:r>
            <a:r>
              <a:rPr lang="en-US" sz="1000" dirty="0"/>
              <a:t>, K., </a:t>
            </a:r>
            <a:r>
              <a:rPr lang="en-US" sz="1000" dirty="0" err="1"/>
              <a:t>Rispens</a:t>
            </a:r>
            <a:r>
              <a:rPr lang="en-US" sz="1000" dirty="0"/>
              <a:t>, S., </a:t>
            </a:r>
            <a:r>
              <a:rPr lang="en-US" sz="1000" dirty="0" err="1"/>
              <a:t>Jonsen</a:t>
            </a:r>
            <a:r>
              <a:rPr lang="en-US" sz="1000" dirty="0"/>
              <a:t>, K., &amp; Greer, L. (2013). Conflict contagion: a temporal perspective on the development of conflict within teams. </a:t>
            </a:r>
            <a:r>
              <a:rPr lang="en-US" sz="1000" i="1" dirty="0"/>
              <a:t>International Journal of Conflict Management, 24</a:t>
            </a:r>
            <a:r>
              <a:rPr lang="en-US" sz="1000" dirty="0"/>
              <a:t>(4), 352-373. </a:t>
            </a:r>
          </a:p>
        </p:txBody>
      </p:sp>
    </p:spTree>
    <p:extLst>
      <p:ext uri="{BB962C8B-B14F-4D97-AF65-F5344CB8AC3E}">
        <p14:creationId xmlns:p14="http://schemas.microsoft.com/office/powerpoint/2010/main" val="95707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Objectives: At the conclusion of this workshop, participants will be able to identify and describe: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Importance of </a:t>
            </a:r>
            <a:r>
              <a:rPr lang="en-US" sz="2400" dirty="0" smtClean="0"/>
              <a:t>teams to </a:t>
            </a:r>
            <a:r>
              <a:rPr lang="en-US" sz="2400" dirty="0"/>
              <a:t>scientific innovation</a:t>
            </a:r>
          </a:p>
          <a:p>
            <a:r>
              <a:rPr lang="en-US" sz="2400" dirty="0" smtClean="0"/>
              <a:t>Primary </a:t>
            </a:r>
            <a:r>
              <a:rPr lang="en-US" sz="2400" dirty="0"/>
              <a:t>types of conflict in </a:t>
            </a:r>
            <a:r>
              <a:rPr lang="en-US" sz="2400" dirty="0" smtClean="0"/>
              <a:t>teams</a:t>
            </a:r>
          </a:p>
          <a:p>
            <a:r>
              <a:rPr lang="en-US" sz="2400" dirty="0" smtClean="0"/>
              <a:t>Personality differences </a:t>
            </a:r>
            <a:endParaRPr lang="en-US" sz="2400" dirty="0"/>
          </a:p>
          <a:p>
            <a:r>
              <a:rPr lang="en-US" sz="2400" dirty="0"/>
              <a:t>Psychological safety </a:t>
            </a:r>
          </a:p>
        </p:txBody>
      </p:sp>
    </p:spTree>
    <p:extLst>
      <p:ext uri="{BB962C8B-B14F-4D97-AF65-F5344CB8AC3E}">
        <p14:creationId xmlns:p14="http://schemas.microsoft.com/office/powerpoint/2010/main" val="394152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can be Skewed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7" t="28161" r="16161" b="13616"/>
          <a:stretch/>
        </p:blipFill>
        <p:spPr>
          <a:xfrm>
            <a:off x="326966" y="1072342"/>
            <a:ext cx="8520548" cy="5112328"/>
          </a:xfrm>
        </p:spPr>
      </p:pic>
      <p:sp>
        <p:nvSpPr>
          <p:cNvPr id="5" name="TextBox 4"/>
          <p:cNvSpPr txBox="1"/>
          <p:nvPr/>
        </p:nvSpPr>
        <p:spPr>
          <a:xfrm>
            <a:off x="3034146" y="5943601"/>
            <a:ext cx="4048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Sinha, R., </a:t>
            </a:r>
            <a:r>
              <a:rPr lang="en-US" sz="1000" dirty="0" err="1"/>
              <a:t>Janardhanan</a:t>
            </a:r>
            <a:r>
              <a:rPr lang="en-US" sz="1000" dirty="0"/>
              <a:t>, N. S., Greer, L. L., Conlon, D. E., &amp; Edwards, J. R. (2016). Skewed Task Conflicts in Teams: What Happens When a Few Members See More Conflict Than the Rest? </a:t>
            </a:r>
            <a:r>
              <a:rPr lang="en-US" sz="1000" i="1" dirty="0"/>
              <a:t>Journal of Applied Psychology</a:t>
            </a:r>
            <a:r>
              <a:rPr lang="en-US" sz="1000" dirty="0"/>
              <a:t>. </a:t>
            </a:r>
            <a:r>
              <a:rPr lang="en-US" sz="1000" dirty="0" err="1"/>
              <a:t>doi</a:t>
            </a:r>
            <a:r>
              <a:rPr lang="en-US" sz="1000" dirty="0"/>
              <a:t>: </a:t>
            </a:r>
            <a:r>
              <a:rPr lang="en-US" sz="1000" dirty="0">
                <a:hlinkClick r:id="rId3"/>
              </a:rPr>
              <a:t>http://dx.doi.org/10.1037/apl0000059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827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can be </a:t>
            </a:r>
            <a:r>
              <a:rPr lang="en-US" i="1" dirty="0"/>
              <a:t>Multiplex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9" t="29049" r="15792" b="33854"/>
          <a:stretch/>
        </p:blipFill>
        <p:spPr>
          <a:xfrm>
            <a:off x="0" y="1687484"/>
            <a:ext cx="8863251" cy="3895444"/>
          </a:xfrm>
        </p:spPr>
      </p:pic>
      <p:sp>
        <p:nvSpPr>
          <p:cNvPr id="6" name="TextBox 5"/>
          <p:cNvSpPr txBox="1"/>
          <p:nvPr/>
        </p:nvSpPr>
        <p:spPr>
          <a:xfrm>
            <a:off x="3333404" y="5979194"/>
            <a:ext cx="36825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Hood, A. C., Cruz, K., &amp; Bachrach, D. G. (2016). Conflicts with friends: A multiplex view of friendship and conflict and its association with performance in teams. </a:t>
            </a:r>
            <a:r>
              <a:rPr lang="en-US" sz="1050" i="1" dirty="0"/>
              <a:t>Journal of Business and Psychology</a:t>
            </a:r>
            <a:r>
              <a:rPr lang="en-US" sz="1050" dirty="0"/>
              <a:t>. doi:10.1007/s10869-016-9436-y </a:t>
            </a:r>
          </a:p>
        </p:txBody>
      </p:sp>
    </p:spTree>
    <p:extLst>
      <p:ext uri="{BB962C8B-B14F-4D97-AF65-F5344CB8AC3E}">
        <p14:creationId xmlns:p14="http://schemas.microsoft.com/office/powerpoint/2010/main" val="111436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can be </a:t>
            </a:r>
            <a:r>
              <a:rPr lang="en-US" i="1" dirty="0"/>
              <a:t>Miscalculated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702" t="28347" r="12428" b="16601"/>
          <a:stretch/>
        </p:blipFill>
        <p:spPr>
          <a:xfrm>
            <a:off x="713120" y="1102871"/>
            <a:ext cx="7258786" cy="4945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6531" y="6048231"/>
            <a:ext cx="369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Cogliser</a:t>
            </a:r>
            <a:r>
              <a:rPr lang="en-US" sz="900" dirty="0"/>
              <a:t>, C. C., </a:t>
            </a:r>
            <a:r>
              <a:rPr lang="en-US" sz="900" dirty="0" err="1"/>
              <a:t>Schriesheim</a:t>
            </a:r>
            <a:r>
              <a:rPr lang="en-US" sz="900" dirty="0"/>
              <a:t>, C. A., </a:t>
            </a:r>
            <a:r>
              <a:rPr lang="en-US" sz="900" dirty="0" err="1"/>
              <a:t>Scandura</a:t>
            </a:r>
            <a:r>
              <a:rPr lang="en-US" sz="900" dirty="0"/>
              <a:t>, T. A., &amp; Gardner, W. L. (2009). Balance in leader and follower perceptions of leader–member exchange: Relationships with performance and work attitudes. </a:t>
            </a:r>
            <a:r>
              <a:rPr lang="en-US" sz="900" i="1" dirty="0"/>
              <a:t>The Leadership Quarterly, 20</a:t>
            </a:r>
            <a:r>
              <a:rPr lang="en-US" sz="900" dirty="0"/>
              <a:t>(3), 452-465. </a:t>
            </a:r>
          </a:p>
        </p:txBody>
      </p:sp>
    </p:spTree>
    <p:extLst>
      <p:ext uri="{BB962C8B-B14F-4D97-AF65-F5344CB8AC3E}">
        <p14:creationId xmlns:p14="http://schemas.microsoft.com/office/powerpoint/2010/main" val="232734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Psychological Safety in Teams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“In the context of teams, psychological safety (PS) refers to team members’ assessment that the team’s environment is safe for interpersonal risk-taking </a:t>
            </a:r>
            <a:r>
              <a:rPr lang="en-US" sz="2000" dirty="0"/>
              <a:t>(Edmondson, 1999)</a:t>
            </a:r>
            <a:r>
              <a:rPr lang="en-US" dirty="0"/>
              <a:t>.” </a:t>
            </a:r>
          </a:p>
          <a:p>
            <a:r>
              <a:rPr lang="en-US" dirty="0"/>
              <a:t>“PS influences willingness to engage in potentially threatening behaviors, such as many of those associated with creativity and learning in groups.”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734887" y="5819685"/>
            <a:ext cx="4929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6633"/>
                </a:solidFill>
              </a:rPr>
              <a:t>Hood, A. C., Bachrach, D. G., </a:t>
            </a:r>
            <a:r>
              <a:rPr lang="en-US" sz="1050" dirty="0" err="1">
                <a:solidFill>
                  <a:srgbClr val="006633"/>
                </a:solidFill>
              </a:rPr>
              <a:t>Zivnuska</a:t>
            </a:r>
            <a:r>
              <a:rPr lang="en-US" sz="1050" dirty="0">
                <a:solidFill>
                  <a:srgbClr val="006633"/>
                </a:solidFill>
              </a:rPr>
              <a:t>, S. and </a:t>
            </a:r>
            <a:r>
              <a:rPr lang="en-US" sz="1050" dirty="0" err="1">
                <a:solidFill>
                  <a:srgbClr val="006633"/>
                </a:solidFill>
              </a:rPr>
              <a:t>Bendoly</a:t>
            </a:r>
            <a:r>
              <a:rPr lang="en-US" sz="1050" dirty="0">
                <a:solidFill>
                  <a:srgbClr val="006633"/>
                </a:solidFill>
              </a:rPr>
              <a:t>, E. (2015) Mediating effects of psychological safety in the relationship between team affectivity and </a:t>
            </a:r>
            <a:r>
              <a:rPr lang="en-US" sz="1050" dirty="0" err="1">
                <a:solidFill>
                  <a:srgbClr val="006633"/>
                </a:solidFill>
              </a:rPr>
              <a:t>transactive</a:t>
            </a:r>
            <a:r>
              <a:rPr lang="en-US" sz="1050" dirty="0">
                <a:solidFill>
                  <a:srgbClr val="006633"/>
                </a:solidFill>
              </a:rPr>
              <a:t> memory systems. </a:t>
            </a:r>
            <a:r>
              <a:rPr lang="en-US" sz="1050" b="1" i="1" dirty="0">
                <a:solidFill>
                  <a:srgbClr val="006633"/>
                </a:solidFill>
              </a:rPr>
              <a:t>Journal of Organizational Behavior</a:t>
            </a:r>
            <a:r>
              <a:rPr lang="en-US" sz="1050" dirty="0">
                <a:solidFill>
                  <a:srgbClr val="006633"/>
                </a:solidFill>
              </a:rPr>
              <a:t>. </a:t>
            </a:r>
            <a:r>
              <a:rPr lang="en-US" sz="1050" u="sng" dirty="0">
                <a:solidFill>
                  <a:srgbClr val="006633"/>
                </a:solidFill>
                <a:hlinkClick r:id="rId2"/>
              </a:rPr>
              <a:t>http://dx.doi.org/10.1002/job.2050</a:t>
            </a:r>
            <a:r>
              <a:rPr lang="en-US" sz="1050" u="sng" dirty="0">
                <a:solidFill>
                  <a:srgbClr val="006633"/>
                </a:solidFill>
              </a:rPr>
              <a:t>. </a:t>
            </a:r>
            <a:endParaRPr lang="en-US" sz="1050" dirty="0">
              <a:solidFill>
                <a:srgbClr val="00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5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Psychological Safety </a:t>
            </a:r>
            <a:r>
              <a:rPr lang="en-US" sz="1600" dirty="0"/>
              <a:t>(Edmondson, 1999; Edmondson &amp; Lei, 2013)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0354"/>
            <a:ext cx="8229600" cy="366529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Do team members feel comfortable engaging in potentially risky interpersonal behaviors such as:</a:t>
            </a:r>
          </a:p>
          <a:p>
            <a:r>
              <a:rPr lang="en-US" sz="2400" dirty="0"/>
              <a:t>Admitting errors</a:t>
            </a:r>
          </a:p>
          <a:p>
            <a:r>
              <a:rPr lang="en-US" sz="2400" dirty="0"/>
              <a:t>Asking for help</a:t>
            </a:r>
          </a:p>
          <a:p>
            <a:r>
              <a:rPr lang="en-US" sz="2400" dirty="0"/>
              <a:t>Speaking up </a:t>
            </a:r>
          </a:p>
          <a:p>
            <a:r>
              <a:rPr lang="en-US" sz="2400" dirty="0"/>
              <a:t>Challenging/Questioning/Vetting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Without concern for:</a:t>
            </a:r>
          </a:p>
          <a:p>
            <a:r>
              <a:rPr lang="en-US" sz="2400" dirty="0"/>
              <a:t>Devaluation, distortion or discounting of expertise </a:t>
            </a:r>
          </a:p>
          <a:p>
            <a:r>
              <a:rPr lang="en-US" sz="2400" dirty="0"/>
              <a:t>Rejection</a:t>
            </a:r>
          </a:p>
        </p:txBody>
      </p:sp>
    </p:spTree>
    <p:extLst>
      <p:ext uri="{BB962C8B-B14F-4D97-AF65-F5344CB8AC3E}">
        <p14:creationId xmlns:p14="http://schemas.microsoft.com/office/powerpoint/2010/main" val="15206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49" y="1016865"/>
            <a:ext cx="6119324" cy="511201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367" y="6128875"/>
            <a:ext cx="1295400" cy="7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6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Transactive</a:t>
            </a:r>
            <a:r>
              <a:rPr lang="en-US" dirty="0"/>
              <a:t> Memory Systems (TMS)- </a:t>
            </a:r>
            <a:br>
              <a:rPr lang="en-US" dirty="0"/>
            </a:br>
            <a:r>
              <a:rPr lang="en-US" dirty="0"/>
              <a:t>Mental Model of Tasks, Expertise and People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470526"/>
          <a:ext cx="8229600" cy="4314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r>
                        <a:rPr lang="en-US" sz="2400" dirty="0"/>
                        <a:t>Tasks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Expertise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People</a:t>
                      </a: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74967" y="5985164"/>
            <a:ext cx="37573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Brandon, D. P., &amp; Hollingshead, A. B. (2004). </a:t>
            </a:r>
            <a:r>
              <a:rPr lang="en-US" sz="1050" dirty="0" err="1"/>
              <a:t>Transactive</a:t>
            </a:r>
            <a:r>
              <a:rPr lang="en-US" sz="1050" dirty="0"/>
              <a:t> Memory Systems in Organizations: Matching Tasks, Expertise, and People. </a:t>
            </a:r>
            <a:r>
              <a:rPr lang="en-US" sz="1050" i="1" dirty="0"/>
              <a:t>Organization Science, 15</a:t>
            </a:r>
            <a:r>
              <a:rPr lang="en-US" sz="1050" dirty="0"/>
              <a:t>(6), 633-644. doi:10.1287/orsc.1040.0069 </a:t>
            </a:r>
          </a:p>
        </p:txBody>
      </p:sp>
    </p:spTree>
    <p:extLst>
      <p:ext uri="{BB962C8B-B14F-4D97-AF65-F5344CB8AC3E}">
        <p14:creationId xmlns:p14="http://schemas.microsoft.com/office/powerpoint/2010/main" val="389361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Transactive</a:t>
            </a:r>
            <a:r>
              <a:rPr lang="en-US" dirty="0"/>
              <a:t> Memory Systems (TMS)- </a:t>
            </a:r>
            <a:br>
              <a:rPr lang="en-US" dirty="0"/>
            </a:br>
            <a:r>
              <a:rPr lang="en-US" dirty="0"/>
              <a:t>Mental Model of Tasks, Expertise and People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0774800"/>
              </p:ext>
            </p:extLst>
          </p:nvPr>
        </p:nvGraphicFramePr>
        <p:xfrm>
          <a:off x="457200" y="1470526"/>
          <a:ext cx="8229600" cy="4314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r>
                        <a:rPr lang="en-US" sz="2400" dirty="0"/>
                        <a:t>Tasks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Expertise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People</a:t>
                      </a: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 err="1"/>
                        <a:t>Grantsmanship</a:t>
                      </a:r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??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Susan</a:t>
                      </a: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/>
                        <a:t>Data analysis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Biostats</a:t>
                      </a:r>
                      <a:endParaRPr lang="en-US" sz="2400" dirty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??</a:t>
                      </a: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 err="1"/>
                        <a:t>Comm</a:t>
                      </a:r>
                      <a:r>
                        <a:rPr lang="en-US" sz="2400" dirty="0"/>
                        <a:t> Organizing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Church Leader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??</a:t>
                      </a: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/>
                        <a:t>??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Health Disparities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Karen</a:t>
                      </a: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/>
                        <a:t>Publish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??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John</a:t>
                      </a: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/>
                        <a:t>Health Screenings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Clinician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Chris</a:t>
                      </a: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r>
                        <a:rPr lang="en-US" sz="2400" dirty="0"/>
                        <a:t>Qualitative Surveys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CBPR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??</a:t>
                      </a: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374967" y="6010102"/>
            <a:ext cx="37573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Brandon, D. P., &amp; Hollingshead, A. B. (2004). </a:t>
            </a:r>
            <a:r>
              <a:rPr lang="en-US" sz="1050" dirty="0" err="1"/>
              <a:t>Transactive</a:t>
            </a:r>
            <a:r>
              <a:rPr lang="en-US" sz="1050" dirty="0"/>
              <a:t> Memory Systems in Organizations: Matching Tasks, Expertise, and People. </a:t>
            </a:r>
            <a:r>
              <a:rPr lang="en-US" sz="1050" i="1" dirty="0"/>
              <a:t>Organization Science, 15</a:t>
            </a:r>
            <a:r>
              <a:rPr lang="en-US" sz="1050" dirty="0"/>
              <a:t>(6), 633-644. doi:10.1287/orsc.1040.0069 </a:t>
            </a:r>
          </a:p>
        </p:txBody>
      </p:sp>
    </p:spTree>
    <p:extLst>
      <p:ext uri="{BB962C8B-B14F-4D97-AF65-F5344CB8AC3E}">
        <p14:creationId xmlns:p14="http://schemas.microsoft.com/office/powerpoint/2010/main" val="854743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cs typeface="Avenir Heavy"/>
              </a:rPr>
              <a:t>Business Model Canvas: A Tool for Teams</a:t>
            </a:r>
          </a:p>
        </p:txBody>
      </p:sp>
      <p:pic>
        <p:nvPicPr>
          <p:cNvPr id="4" name="Content Placeholder 3" descr="COSTARTERS Canva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" y="779928"/>
            <a:ext cx="8686800" cy="562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3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2343151"/>
            <a:ext cx="5105399" cy="3108722"/>
          </a:xfrm>
        </p:spPr>
        <p:txBody>
          <a:bodyPr/>
          <a:lstStyle/>
          <a:p>
            <a:r>
              <a:rPr lang="en-US" dirty="0"/>
              <a:t>Recipients of care/treatment</a:t>
            </a:r>
          </a:p>
          <a:p>
            <a:r>
              <a:rPr lang="en-US" dirty="0"/>
              <a:t>Research Subjects</a:t>
            </a:r>
          </a:p>
          <a:p>
            <a:r>
              <a:rPr lang="en-US" dirty="0"/>
              <a:t>Sample/Patient Populations</a:t>
            </a:r>
          </a:p>
          <a:p>
            <a:r>
              <a:rPr lang="en-US" dirty="0"/>
              <a:t>Funders</a:t>
            </a:r>
          </a:p>
          <a:p>
            <a:r>
              <a:rPr lang="en-US" dirty="0"/>
              <a:t>Peer Reviewers</a:t>
            </a:r>
          </a:p>
          <a:p>
            <a:r>
              <a:rPr lang="en-US" dirty="0"/>
              <a:t>End users (e.g. physicians, care givers,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6" name="Picture 5" descr="Canvas.Custom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058721"/>
            <a:ext cx="1474982" cy="339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66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team?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287" y="985346"/>
            <a:ext cx="7711226" cy="5140818"/>
          </a:xfrm>
        </p:spPr>
      </p:pic>
    </p:spTree>
    <p:extLst>
      <p:ext uri="{BB962C8B-B14F-4D97-AF65-F5344CB8AC3E}">
        <p14:creationId xmlns:p14="http://schemas.microsoft.com/office/powerpoint/2010/main" val="80707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343151"/>
            <a:ext cx="5791199" cy="3108722"/>
          </a:xfrm>
        </p:spPr>
        <p:txBody>
          <a:bodyPr/>
          <a:lstStyle/>
          <a:p>
            <a:r>
              <a:rPr lang="en-US" dirty="0"/>
              <a:t>Conditions/Diagnosis </a:t>
            </a:r>
          </a:p>
          <a:p>
            <a:r>
              <a:rPr lang="en-US" dirty="0"/>
              <a:t>Food Desert, Blight, Crime</a:t>
            </a:r>
          </a:p>
          <a:p>
            <a:r>
              <a:rPr lang="en-US" dirty="0"/>
              <a:t>Prevalence/Severity/Frequency   </a:t>
            </a:r>
          </a:p>
          <a:p>
            <a:r>
              <a:rPr lang="en-US" dirty="0"/>
              <a:t>Physician/Caregiver challenges</a:t>
            </a:r>
          </a:p>
          <a:p>
            <a:r>
              <a:rPr lang="en-US" dirty="0"/>
              <a:t>Pains, Gains, Jobs to be Done</a:t>
            </a:r>
          </a:p>
          <a:p>
            <a:r>
              <a:rPr lang="en-US" dirty="0"/>
              <a:t>Gaps in theory/practice</a:t>
            </a:r>
          </a:p>
        </p:txBody>
      </p:sp>
      <p:pic>
        <p:nvPicPr>
          <p:cNvPr id="4" name="Picture 3" descr="Canvas.Probl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38400"/>
            <a:ext cx="1823806" cy="248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1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905000"/>
            <a:ext cx="5638799" cy="3546873"/>
          </a:xfrm>
        </p:spPr>
        <p:txBody>
          <a:bodyPr/>
          <a:lstStyle/>
          <a:p>
            <a:r>
              <a:rPr lang="en-US" dirty="0"/>
              <a:t>Current plans of care/treatment</a:t>
            </a:r>
          </a:p>
          <a:p>
            <a:r>
              <a:rPr lang="en-US" dirty="0"/>
              <a:t>Alternatives </a:t>
            </a:r>
          </a:p>
          <a:p>
            <a:r>
              <a:rPr lang="en-US" dirty="0"/>
              <a:t>Effectiveness </a:t>
            </a:r>
          </a:p>
          <a:p>
            <a:r>
              <a:rPr lang="en-US" dirty="0"/>
              <a:t>Satisfaction with current care/treatment </a:t>
            </a:r>
          </a:p>
          <a:p>
            <a:r>
              <a:rPr lang="en-US" dirty="0"/>
              <a:t>Competing theories, research teams, </a:t>
            </a:r>
            <a:r>
              <a:rPr lang="en-US" dirty="0" err="1"/>
              <a:t>etc</a:t>
            </a:r>
            <a:endParaRPr lang="en-US" dirty="0"/>
          </a:p>
        </p:txBody>
      </p:sp>
      <p:pic>
        <p:nvPicPr>
          <p:cNvPr id="4" name="Picture 3" descr="Canvas.Competi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43151"/>
            <a:ext cx="2009404" cy="262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80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2343151"/>
            <a:ext cx="5486399" cy="3108722"/>
          </a:xfrm>
        </p:spPr>
        <p:txBody>
          <a:bodyPr/>
          <a:lstStyle/>
          <a:p>
            <a:r>
              <a:rPr lang="en-US" dirty="0"/>
              <a:t>Proposed plan of care/treatment/intervention </a:t>
            </a:r>
          </a:p>
          <a:p>
            <a:r>
              <a:rPr lang="en-US" dirty="0"/>
              <a:t>Value Proposition </a:t>
            </a:r>
          </a:p>
          <a:p>
            <a:r>
              <a:rPr lang="en-US" dirty="0"/>
              <a:t>Specific Aims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Canvas.Solu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38400"/>
            <a:ext cx="2481794" cy="16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34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1752600"/>
            <a:ext cx="5562599" cy="3699273"/>
          </a:xfrm>
        </p:spPr>
        <p:txBody>
          <a:bodyPr/>
          <a:lstStyle/>
          <a:p>
            <a:r>
              <a:rPr lang="en-US" dirty="0"/>
              <a:t>Proposed benefit to subjects?</a:t>
            </a:r>
          </a:p>
          <a:p>
            <a:r>
              <a:rPr lang="en-US" dirty="0"/>
              <a:t>How does the proposed science:</a:t>
            </a:r>
          </a:p>
          <a:p>
            <a:pPr lvl="1"/>
            <a:r>
              <a:rPr lang="en-US" dirty="0"/>
              <a:t>Relieve pains?</a:t>
            </a:r>
          </a:p>
          <a:p>
            <a:pPr lvl="1"/>
            <a:r>
              <a:rPr lang="en-US" dirty="0"/>
              <a:t>Create desired gains?</a:t>
            </a:r>
          </a:p>
          <a:p>
            <a:pPr lvl="1"/>
            <a:r>
              <a:rPr lang="en-US" dirty="0"/>
              <a:t>Facilitate getting jobs done more cheaply or efficiently? </a:t>
            </a:r>
          </a:p>
          <a:p>
            <a:r>
              <a:rPr lang="en-US" dirty="0"/>
              <a:t>Theoretical Contributions </a:t>
            </a:r>
          </a:p>
          <a:p>
            <a:r>
              <a:rPr lang="en-US" dirty="0"/>
              <a:t>Practical Contributions </a:t>
            </a:r>
          </a:p>
        </p:txBody>
      </p:sp>
      <p:pic>
        <p:nvPicPr>
          <p:cNvPr id="4" name="Picture 3" descr="Canvas.Benef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81251"/>
            <a:ext cx="2144804" cy="216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75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1650990"/>
            <a:ext cx="6172200" cy="3657600"/>
          </a:xfrm>
        </p:spPr>
        <p:txBody>
          <a:bodyPr/>
          <a:lstStyle/>
          <a:p>
            <a:r>
              <a:rPr lang="en-US" dirty="0"/>
              <a:t>Novelty/Innovation </a:t>
            </a:r>
          </a:p>
          <a:p>
            <a:r>
              <a:rPr lang="en-US" dirty="0"/>
              <a:t>Why should subjects enroll or remain in the study? </a:t>
            </a:r>
          </a:p>
          <a:p>
            <a:r>
              <a:rPr lang="en-US" dirty="0"/>
              <a:t>Why should your science be funded? Published?</a:t>
            </a:r>
          </a:p>
          <a:p>
            <a:r>
              <a:rPr lang="en-US" dirty="0"/>
              <a:t>Why should providers adopt your product or approach over competing alternatives?</a:t>
            </a:r>
          </a:p>
          <a:p>
            <a:endParaRPr lang="en-US" dirty="0"/>
          </a:p>
        </p:txBody>
      </p:sp>
      <p:pic>
        <p:nvPicPr>
          <p:cNvPr id="4" name="Picture 3" descr="Canvas.Advant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19400"/>
            <a:ext cx="2157610" cy="132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274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752600"/>
            <a:ext cx="6248399" cy="3699273"/>
          </a:xfrm>
        </p:spPr>
        <p:txBody>
          <a:bodyPr/>
          <a:lstStyle/>
          <a:p>
            <a:r>
              <a:rPr lang="en-US" dirty="0"/>
              <a:t>What is your “brand”? </a:t>
            </a:r>
          </a:p>
          <a:p>
            <a:r>
              <a:rPr lang="en-US" dirty="0"/>
              <a:t>How will you establish and build trust? </a:t>
            </a:r>
          </a:p>
          <a:p>
            <a:r>
              <a:rPr lang="en-US" dirty="0"/>
              <a:t>How will your subjects, funders, peers and end users learn about your work?</a:t>
            </a:r>
          </a:p>
          <a:p>
            <a:r>
              <a:rPr lang="en-US" dirty="0"/>
              <a:t>What are your plans for recruitment, enrollment and retention?</a:t>
            </a:r>
          </a:p>
        </p:txBody>
      </p:sp>
      <p:pic>
        <p:nvPicPr>
          <p:cNvPr id="4" name="Picture 3" descr="Canvas.Mess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38400"/>
            <a:ext cx="1743448" cy="240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533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0444" y="1905000"/>
            <a:ext cx="6234545" cy="3546873"/>
          </a:xfrm>
        </p:spPr>
        <p:txBody>
          <a:bodyPr/>
          <a:lstStyle/>
          <a:p>
            <a:r>
              <a:rPr lang="en-US" dirty="0"/>
              <a:t>Research Design?</a:t>
            </a:r>
          </a:p>
          <a:p>
            <a:r>
              <a:rPr lang="en-US" dirty="0"/>
              <a:t>Where will the research be conducted?</a:t>
            </a:r>
          </a:p>
          <a:p>
            <a:pPr lvl="1"/>
            <a:r>
              <a:rPr lang="en-US" dirty="0"/>
              <a:t>Lab, field study, CBPR, point of care,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What is your dissemination plan? </a:t>
            </a:r>
          </a:p>
          <a:p>
            <a:pPr lvl="1"/>
            <a:r>
              <a:rPr lang="en-US" dirty="0"/>
              <a:t>Journal outlets? </a:t>
            </a:r>
          </a:p>
          <a:p>
            <a:r>
              <a:rPr lang="en-US" dirty="0"/>
              <a:t>What is your plan for translation, implementation, commercialization, </a:t>
            </a:r>
            <a:r>
              <a:rPr lang="en-US" dirty="0" err="1"/>
              <a:t>etc</a:t>
            </a:r>
            <a:r>
              <a:rPr lang="en-US" dirty="0"/>
              <a:t>? </a:t>
            </a:r>
          </a:p>
          <a:p>
            <a:endParaRPr lang="en-US" dirty="0"/>
          </a:p>
        </p:txBody>
      </p:sp>
      <p:pic>
        <p:nvPicPr>
          <p:cNvPr id="4" name="Picture 3" descr="Canvas.Distribu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90800"/>
            <a:ext cx="1683672" cy="226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489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Revenue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2343151"/>
            <a:ext cx="6476999" cy="3108722"/>
          </a:xfrm>
        </p:spPr>
        <p:txBody>
          <a:bodyPr/>
          <a:lstStyle/>
          <a:p>
            <a:r>
              <a:rPr lang="en-US" dirty="0"/>
              <a:t>Funding sources</a:t>
            </a:r>
          </a:p>
          <a:p>
            <a:pPr lvl="1"/>
            <a:r>
              <a:rPr lang="en-US" dirty="0"/>
              <a:t>Federal grants</a:t>
            </a:r>
          </a:p>
          <a:p>
            <a:pPr lvl="1"/>
            <a:r>
              <a:rPr lang="en-US" dirty="0"/>
              <a:t>Foundations</a:t>
            </a:r>
          </a:p>
          <a:p>
            <a:pPr lvl="1"/>
            <a:r>
              <a:rPr lang="en-US" dirty="0"/>
              <a:t>Fee-for-service</a:t>
            </a:r>
          </a:p>
          <a:p>
            <a:pPr lvl="1"/>
            <a:r>
              <a:rPr lang="en-US" dirty="0"/>
              <a:t>Industry-sponsored </a:t>
            </a:r>
          </a:p>
          <a:p>
            <a:pPr lvl="1"/>
            <a:r>
              <a:rPr lang="en-US" dirty="0"/>
              <a:t>Intramural funding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Canvas.Reven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88" y="2343151"/>
            <a:ext cx="1410604" cy="267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918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Startup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7467600" cy="3108722"/>
          </a:xfrm>
        </p:spPr>
        <p:txBody>
          <a:bodyPr/>
          <a:lstStyle/>
          <a:p>
            <a:r>
              <a:rPr lang="en-US" dirty="0"/>
              <a:t>Non-recurring costs</a:t>
            </a:r>
          </a:p>
          <a:p>
            <a:pPr lvl="1"/>
            <a:r>
              <a:rPr lang="en-US" dirty="0"/>
              <a:t>Lab space, equipment, recruitment incentives, technology</a:t>
            </a:r>
          </a:p>
          <a:p>
            <a:r>
              <a:rPr lang="en-US" dirty="0"/>
              <a:t>Costs for pilot studies</a:t>
            </a:r>
          </a:p>
        </p:txBody>
      </p:sp>
      <p:pic>
        <p:nvPicPr>
          <p:cNvPr id="4" name="Picture 3" descr="Canvas.Nee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800600"/>
            <a:ext cx="4591247" cy="141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239000" cy="3108722"/>
          </a:xfrm>
        </p:spPr>
        <p:txBody>
          <a:bodyPr/>
          <a:lstStyle/>
          <a:p>
            <a:r>
              <a:rPr lang="en-US" dirty="0"/>
              <a:t>Ongoing costs once the study begins</a:t>
            </a:r>
          </a:p>
          <a:p>
            <a:pPr lvl="1"/>
            <a:r>
              <a:rPr lang="en-US" dirty="0"/>
              <a:t>Space rental, salary support, supplies</a:t>
            </a:r>
          </a:p>
          <a:p>
            <a:r>
              <a:rPr lang="en-US" dirty="0"/>
              <a:t>Direct/indirect costs </a:t>
            </a:r>
          </a:p>
          <a:p>
            <a:r>
              <a:rPr lang="en-US" dirty="0"/>
              <a:t>Time</a:t>
            </a:r>
          </a:p>
          <a:p>
            <a:r>
              <a:rPr lang="en-US" dirty="0"/>
              <a:t>Emotional Energy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Canvas.Cos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79" y="4096296"/>
            <a:ext cx="4478279" cy="142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69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team?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71054"/>
            <a:ext cx="6094155" cy="4455110"/>
          </a:xfrm>
        </p:spPr>
        <p:txBody>
          <a:bodyPr numCol="1"/>
          <a:lstStyle/>
          <a:p>
            <a:r>
              <a:rPr lang="en-US" dirty="0"/>
              <a:t>“</a:t>
            </a:r>
            <a:r>
              <a:rPr lang="en-US" b="1" dirty="0"/>
              <a:t>Two or more individuals </a:t>
            </a:r>
            <a:r>
              <a:rPr lang="en-US" dirty="0"/>
              <a:t>with </a:t>
            </a:r>
            <a:r>
              <a:rPr lang="en-US" b="1" dirty="0"/>
              <a:t>different roles and responsibilities</a:t>
            </a:r>
            <a:r>
              <a:rPr lang="en-US" dirty="0"/>
              <a:t>, who </a:t>
            </a:r>
            <a:r>
              <a:rPr lang="en-US" b="1" dirty="0"/>
              <a:t>interact socially </a:t>
            </a:r>
            <a:r>
              <a:rPr lang="en-US" dirty="0"/>
              <a:t>and </a:t>
            </a:r>
            <a:r>
              <a:rPr lang="en-US" b="1" dirty="0"/>
              <a:t>interdependently</a:t>
            </a:r>
            <a:r>
              <a:rPr lang="en-US" dirty="0"/>
              <a:t> within an </a:t>
            </a:r>
            <a:r>
              <a:rPr lang="en-US" b="1" dirty="0"/>
              <a:t>organizational system </a:t>
            </a:r>
            <a:r>
              <a:rPr lang="en-US" dirty="0"/>
              <a:t>to </a:t>
            </a:r>
            <a:r>
              <a:rPr lang="en-US" b="1" dirty="0"/>
              <a:t>perform tasks</a:t>
            </a:r>
            <a:r>
              <a:rPr lang="en-US" dirty="0"/>
              <a:t> and accomplish </a:t>
            </a:r>
            <a:r>
              <a:rPr lang="en-US" b="1" dirty="0"/>
              <a:t>common goals</a:t>
            </a:r>
            <a:r>
              <a:rPr lang="en-US" dirty="0"/>
              <a:t>” </a:t>
            </a:r>
            <a:r>
              <a:rPr lang="en-US" sz="2000" dirty="0"/>
              <a:t>(NAP report, p. Sum-1).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354" y="1671054"/>
            <a:ext cx="2484870" cy="3732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8552" y="6043505"/>
            <a:ext cx="40887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6633"/>
                </a:solidFill>
              </a:rPr>
              <a:t>Committee on the Science of Team Science, Cooke, N., Hilton, M., Editors. </a:t>
            </a:r>
            <a:r>
              <a:rPr lang="en-US" sz="1000" dirty="0">
                <a:solidFill>
                  <a:srgbClr val="006633"/>
                </a:solidFill>
                <a:hlinkClick r:id="rId4"/>
              </a:rPr>
              <a:t>Enhancing the Effectiveness of Team Science</a:t>
            </a:r>
            <a:r>
              <a:rPr lang="en-US" sz="1000" dirty="0">
                <a:solidFill>
                  <a:srgbClr val="006633"/>
                </a:solidFill>
              </a:rPr>
              <a:t>. Washington, DC: The National Academies Press; 2015 Apr 24. </a:t>
            </a:r>
          </a:p>
        </p:txBody>
      </p:sp>
    </p:spTree>
    <p:extLst>
      <p:ext uri="{BB962C8B-B14F-4D97-AF65-F5344CB8AC3E}">
        <p14:creationId xmlns:p14="http://schemas.microsoft.com/office/powerpoint/2010/main" val="306594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Evaluation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993" y="1965960"/>
            <a:ext cx="8263933" cy="4069080"/>
          </a:xfrm>
        </p:spPr>
        <p:txBody>
          <a:bodyPr/>
          <a:lstStyle/>
          <a:p>
            <a:r>
              <a:rPr lang="en-US" dirty="0"/>
              <a:t>Holding strategic planning retreats/kickoffs</a:t>
            </a:r>
          </a:p>
          <a:p>
            <a:r>
              <a:rPr lang="en-US" dirty="0"/>
              <a:t>Project management </a:t>
            </a:r>
          </a:p>
          <a:p>
            <a:r>
              <a:rPr lang="en-US" dirty="0"/>
              <a:t>Quarterly/Annual review</a:t>
            </a:r>
          </a:p>
          <a:p>
            <a:r>
              <a:rPr lang="en-US" dirty="0"/>
              <a:t>Documenting activity</a:t>
            </a:r>
          </a:p>
          <a:p>
            <a:r>
              <a:rPr lang="en-US" dirty="0"/>
              <a:t>Monitoring progress towards stated objectives</a:t>
            </a:r>
          </a:p>
          <a:p>
            <a:r>
              <a:rPr lang="en-US" dirty="0"/>
              <a:t>Making corrective adjustments as needed</a:t>
            </a:r>
          </a:p>
          <a:p>
            <a:r>
              <a:rPr lang="en-US" dirty="0"/>
              <a:t>Vision casting for next Q/Y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5921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BBB59">
                    <a:lumMod val="75000"/>
                  </a:srgbClr>
                </a:solidFill>
                <a:cs typeface="Avenir Heavy"/>
              </a:rPr>
              <a:t>Business Model Canvas: A Tool for Teams</a:t>
            </a:r>
            <a:endParaRPr lang="en-US" dirty="0">
              <a:latin typeface="+mj-lt"/>
              <a:cs typeface="Avenir Heavy"/>
            </a:endParaRPr>
          </a:p>
        </p:txBody>
      </p:sp>
      <p:pic>
        <p:nvPicPr>
          <p:cNvPr id="4" name="Content Placeholder 3" descr="COSTARTERS Canva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" y="779928"/>
            <a:ext cx="8686800" cy="562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20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Potential Sources of Business Model Innovation Conflicts </a:t>
            </a:r>
            <a:r>
              <a:rPr lang="en-US" sz="1800" dirty="0"/>
              <a:t>(Blank, 2013; </a:t>
            </a:r>
            <a:r>
              <a:rPr lang="en-US" sz="1800" dirty="0" err="1"/>
              <a:t>Osterwalder</a:t>
            </a:r>
            <a:r>
              <a:rPr lang="en-US" sz="1800" dirty="0"/>
              <a:t> &amp; </a:t>
            </a:r>
            <a:r>
              <a:rPr lang="en-US" sz="1800" dirty="0" err="1"/>
              <a:t>Pigneur</a:t>
            </a:r>
            <a:r>
              <a:rPr lang="en-US" sz="1800" dirty="0"/>
              <a:t>, 2010)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3934"/>
            <a:ext cx="8229600" cy="4455110"/>
          </a:xfrm>
        </p:spPr>
        <p:txBody>
          <a:bodyPr numCol="2"/>
          <a:lstStyle/>
          <a:p>
            <a:pPr marL="0" indent="0">
              <a:buNone/>
            </a:pPr>
            <a:r>
              <a:rPr lang="en-US" dirty="0"/>
              <a:t>1.	Customer</a:t>
            </a:r>
          </a:p>
          <a:p>
            <a:pPr marL="0" indent="0">
              <a:buNone/>
            </a:pPr>
            <a:r>
              <a:rPr lang="en-US" dirty="0"/>
              <a:t>2.	Problem</a:t>
            </a:r>
          </a:p>
          <a:p>
            <a:pPr marL="0" indent="0">
              <a:buNone/>
            </a:pPr>
            <a:r>
              <a:rPr lang="en-US" dirty="0"/>
              <a:t>3.	Competition</a:t>
            </a:r>
          </a:p>
          <a:p>
            <a:pPr marL="0" indent="0">
              <a:buNone/>
            </a:pPr>
            <a:r>
              <a:rPr lang="en-US" dirty="0"/>
              <a:t>4.	Solution</a:t>
            </a:r>
          </a:p>
          <a:p>
            <a:pPr marL="0" indent="0">
              <a:buNone/>
            </a:pPr>
            <a:r>
              <a:rPr lang="en-US" dirty="0"/>
              <a:t>5.	Benefit</a:t>
            </a:r>
          </a:p>
          <a:p>
            <a:pPr marL="514350" indent="-514350">
              <a:buAutoNum type="arabicPeriod" startAt="6"/>
            </a:pPr>
            <a:r>
              <a:rPr lang="en-US" dirty="0"/>
              <a:t>Advantage</a:t>
            </a:r>
          </a:p>
          <a:p>
            <a:pPr marL="514350" indent="-514350">
              <a:buAutoNum type="arabicPeriod" startAt="6"/>
            </a:pPr>
            <a:endParaRPr lang="en-US" dirty="0"/>
          </a:p>
          <a:p>
            <a:pPr marL="514350" indent="-514350">
              <a:buAutoNum type="arabicPeriod" startAt="6"/>
            </a:pPr>
            <a:endParaRPr lang="en-US" dirty="0"/>
          </a:p>
          <a:p>
            <a:pPr marL="514350" indent="-514350">
              <a:buAutoNum type="arabicPeriod" startAt="6"/>
            </a:pPr>
            <a:endParaRPr lang="en-US" dirty="0"/>
          </a:p>
          <a:p>
            <a:pPr marL="0" indent="0">
              <a:buNone/>
            </a:pPr>
            <a:r>
              <a:rPr lang="en-US" dirty="0"/>
              <a:t>7.	Message</a:t>
            </a:r>
          </a:p>
          <a:p>
            <a:pPr marL="0" indent="0">
              <a:buNone/>
            </a:pPr>
            <a:r>
              <a:rPr lang="en-US" dirty="0"/>
              <a:t>8.	Distribution</a:t>
            </a:r>
          </a:p>
          <a:p>
            <a:pPr marL="0" indent="0">
              <a:buNone/>
            </a:pPr>
            <a:r>
              <a:rPr lang="en-US" dirty="0"/>
              <a:t>9.	Revenue</a:t>
            </a:r>
          </a:p>
          <a:p>
            <a:pPr marL="0" indent="0">
              <a:buNone/>
            </a:pPr>
            <a:r>
              <a:rPr lang="en-US" dirty="0"/>
              <a:t>10.	Startup Needs</a:t>
            </a:r>
          </a:p>
          <a:p>
            <a:pPr marL="0" indent="0">
              <a:buNone/>
            </a:pPr>
            <a:r>
              <a:rPr lang="en-US" dirty="0"/>
              <a:t>11.	Costs</a:t>
            </a:r>
          </a:p>
          <a:p>
            <a:pPr marL="0" indent="0">
              <a:buNone/>
            </a:pPr>
            <a:r>
              <a:rPr lang="en-US" dirty="0"/>
              <a:t>12.	Evaluation</a:t>
            </a:r>
          </a:p>
          <a:p>
            <a:pPr marL="514350" indent="-514350">
              <a:buAutoNum type="arabicPeriod" startAt="6"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974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Translational Science Paradigm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5842"/>
            <a:ext cx="5910119" cy="59101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605" y="5483373"/>
            <a:ext cx="32087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U. Of Washington, T-Phases </a:t>
            </a:r>
            <a:r>
              <a:rPr lang="en-US" sz="1400" dirty="0">
                <a:hlinkClick r:id="rId3"/>
              </a:rPr>
              <a:t>https://www.iths.org/investigators/definitions/translational-research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17082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Centered Outcomes Research Institute (PCORI 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7" y="1357745"/>
            <a:ext cx="5818910" cy="4647046"/>
          </a:xfrm>
        </p:spPr>
      </p:pic>
      <p:sp>
        <p:nvSpPr>
          <p:cNvPr id="5" name="TextBox 4"/>
          <p:cNvSpPr txBox="1"/>
          <p:nvPr/>
        </p:nvSpPr>
        <p:spPr>
          <a:xfrm>
            <a:off x="3192087" y="6159731"/>
            <a:ext cx="3807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http://www.theamericannurse.org/index.php/2012/04/02/supporting-research-with-patient-centered-outcomes/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4956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Community-Based Participatory Research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161"/>
            <a:ext cx="6905798" cy="5167839"/>
          </a:xfrm>
        </p:spPr>
      </p:pic>
      <p:sp>
        <p:nvSpPr>
          <p:cNvPr id="5" name="Rectangle 4"/>
          <p:cNvSpPr/>
          <p:nvPr/>
        </p:nvSpPr>
        <p:spPr>
          <a:xfrm>
            <a:off x="6005414" y="5629125"/>
            <a:ext cx="32692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Source: http://cssr.gmu.edu/cssr-capabilities/community-based-participatory-research</a:t>
            </a:r>
            <a:r>
              <a:rPr lang="en-US" sz="1100" dirty="0"/>
              <a:t> </a:t>
            </a:r>
          </a:p>
        </p:txBody>
      </p:sp>
      <p:pic>
        <p:nvPicPr>
          <p:cNvPr id="2050" name="Picture 2" descr="Community bas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37" y="2321241"/>
            <a:ext cx="3168470" cy="330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72488" y="1443939"/>
            <a:ext cx="3530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Source: https://ui.uncc.edu/story/geographers-doctors-and-community-members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88173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Health Research: Tracking Vacant and Abandoned Property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33" y="1470526"/>
            <a:ext cx="6356921" cy="4748071"/>
          </a:xfrm>
        </p:spPr>
      </p:pic>
    </p:spTree>
    <p:extLst>
      <p:ext uri="{BB962C8B-B14F-4D97-AF65-F5344CB8AC3E}">
        <p14:creationId xmlns:p14="http://schemas.microsoft.com/office/powerpoint/2010/main" val="15969352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Determinants of Health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871" y="856212"/>
            <a:ext cx="7974511" cy="526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638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04"/>
            <a:ext cx="7336589" cy="1029368"/>
          </a:xfrm>
        </p:spPr>
        <p:txBody>
          <a:bodyPr/>
          <a:lstStyle/>
          <a:p>
            <a:r>
              <a:rPr lang="en-US" dirty="0"/>
              <a:t>Agency for Healthcare Research and Quality (AHRQ) </a:t>
            </a:r>
            <a:r>
              <a:rPr lang="en-US" dirty="0" err="1"/>
              <a:t>TeamSTEPPS</a:t>
            </a:r>
            <a:r>
              <a:rPr lang="en-US" dirty="0"/>
              <a:t>®: Strategies and Tools to Enhance Performance and Patient Safety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4612" y="1645920"/>
            <a:ext cx="5711392" cy="456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000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UAB Office of </a:t>
            </a:r>
            <a:r>
              <a:rPr lang="en-US" dirty="0" err="1"/>
              <a:t>Interprofessional</a:t>
            </a:r>
            <a:r>
              <a:rPr lang="en-US" dirty="0"/>
              <a:t> Simulation for Innovative Clinical Practice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07" y="1737550"/>
            <a:ext cx="8299457" cy="271807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97186" y="4534825"/>
            <a:ext cx="3627069" cy="204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67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trends in scientific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71054"/>
            <a:ext cx="6094155" cy="4455110"/>
          </a:xfrm>
        </p:spPr>
        <p:txBody>
          <a:bodyPr numCol="1"/>
          <a:lstStyle/>
          <a:p>
            <a:r>
              <a:rPr lang="en-US" dirty="0"/>
              <a:t>90% of all science and engineering pubs are by 2 or more authors</a:t>
            </a:r>
          </a:p>
          <a:p>
            <a:r>
              <a:rPr lang="en-US" dirty="0"/>
              <a:t>Most pubs authored by 6-10 researchers across multiple institutions </a:t>
            </a:r>
          </a:p>
          <a:p>
            <a:r>
              <a:rPr lang="en-US" dirty="0"/>
              <a:t>Researchers are not always academics</a:t>
            </a:r>
          </a:p>
          <a:p>
            <a:r>
              <a:rPr lang="en-US" dirty="0"/>
              <a:t>Team size continues to increase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041" y="1781150"/>
            <a:ext cx="2484870" cy="3732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8552" y="6043505"/>
            <a:ext cx="40887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Committee on the Science of Team Science, Cooke, N., Hilton, M., Editors. </a:t>
            </a:r>
            <a:r>
              <a:rPr lang="en-US" sz="1000" dirty="0">
                <a:hlinkClick r:id="rId3"/>
              </a:rPr>
              <a:t>Enhancing the Effectiveness of Team Science</a:t>
            </a:r>
            <a:r>
              <a:rPr lang="en-US" sz="1000" dirty="0"/>
              <a:t>. Washington, DC: The National Academies Press; 2015 Apr 24. </a:t>
            </a:r>
          </a:p>
        </p:txBody>
      </p:sp>
    </p:spTree>
    <p:extLst>
      <p:ext uri="{BB962C8B-B14F-4D97-AF65-F5344CB8AC3E}">
        <p14:creationId xmlns:p14="http://schemas.microsoft.com/office/powerpoint/2010/main" val="27965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UAB Office of </a:t>
            </a:r>
            <a:r>
              <a:rPr lang="en-US" dirty="0" err="1"/>
              <a:t>Interprofessional</a:t>
            </a:r>
            <a:r>
              <a:rPr lang="en-US" dirty="0"/>
              <a:t> Simulation for Innovative Clinical Practice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8" b="16420"/>
          <a:stretch/>
        </p:blipFill>
        <p:spPr>
          <a:xfrm>
            <a:off x="830547" y="1379913"/>
            <a:ext cx="7473868" cy="4837243"/>
          </a:xfrm>
        </p:spPr>
      </p:pic>
    </p:spTree>
    <p:extLst>
      <p:ext uri="{BB962C8B-B14F-4D97-AF65-F5344CB8AC3E}">
        <p14:creationId xmlns:p14="http://schemas.microsoft.com/office/powerpoint/2010/main" val="34362689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Funding is a Team Sport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60" y="1105593"/>
            <a:ext cx="6827097" cy="5120323"/>
          </a:xfrm>
        </p:spPr>
      </p:pic>
      <p:sp>
        <p:nvSpPr>
          <p:cNvPr id="5" name="TextBox 4"/>
          <p:cNvSpPr txBox="1"/>
          <p:nvPr/>
        </p:nvSpPr>
        <p:spPr>
          <a:xfrm>
            <a:off x="3566160" y="6342611"/>
            <a:ext cx="3474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www.birminghamchangefund.org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4525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NSF Innovation Corps and I-Corps™ at NIH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9345" y="1213878"/>
            <a:ext cx="4829695" cy="1530162"/>
          </a:xfrm>
          <a:prstGeom prst="rect">
            <a:avLst/>
          </a:prstGeom>
        </p:spPr>
      </p:pic>
      <p:pic>
        <p:nvPicPr>
          <p:cNvPr id="1026" name="Picture 2" descr="https://www.nsf.gov/news/special_reports/i-corps/images/ban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1" y="1213877"/>
            <a:ext cx="3967684" cy="153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720" y="3133898"/>
            <a:ext cx="4681250" cy="1234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448" y="4721629"/>
            <a:ext cx="8260014" cy="133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431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School Faculty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81" y="3782840"/>
            <a:ext cx="4432723" cy="33245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597" r="459" b="32056"/>
          <a:stretch/>
        </p:blipFill>
        <p:spPr>
          <a:xfrm>
            <a:off x="-199508" y="972589"/>
            <a:ext cx="9479137" cy="281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971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Coordinator Training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0" y="1716149"/>
            <a:ext cx="4416440" cy="33123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6" y="1716148"/>
            <a:ext cx="4416441" cy="331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53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</a:t>
            </a:r>
            <a:r>
              <a:rPr lang="en-US" baseline="30000" dirty="0"/>
              <a:t>th</a:t>
            </a:r>
            <a:r>
              <a:rPr lang="en-US" dirty="0"/>
              <a:t> Graders Innovating at Phillips Academy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6765" y="1064029"/>
            <a:ext cx="6914027" cy="51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940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Daddy’s Pooh </a:t>
            </a:r>
            <a:r>
              <a:rPr lang="en-US" dirty="0" err="1"/>
              <a:t>Pooh</a:t>
            </a:r>
            <a:r>
              <a:rPr lang="en-US" dirty="0"/>
              <a:t> (Web-Based Morning Show for Kids)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media.licdn.com/mpr/mpr/AAEAAQAAAAAAAAXKAAAAJDBkNjQ3Y2U4LWVmNTUtNGUzNC1hNmI3LTM2ZjQ3ZDk2NWZhZ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77900"/>
            <a:ext cx="8460221" cy="484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3033" y="6195614"/>
            <a:ext cx="34996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3"/>
              </a:rPr>
              <a:t>https://www.linkedin.com/pulse/what-my-7-year-old-taught-me-entrepreneurship-anthony-c-hood-ph-d?trk=prof-post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16817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On-Campus Resources for Team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sz="2200" dirty="0"/>
              <a:t>PhD Prep Lab (Evaluation and Assessment, Continuing Education, Professional Development, Strategic Planning Retreats, CBPR, Kickoff Meetings, Grant Writing, </a:t>
            </a:r>
            <a:r>
              <a:rPr lang="en-US" sz="2200" dirty="0" err="1"/>
              <a:t>etc</a:t>
            </a:r>
            <a:r>
              <a:rPr lang="en-US" sz="2200" dirty="0"/>
              <a:t>)</a:t>
            </a:r>
          </a:p>
          <a:p>
            <a:pPr marL="457200" indent="-457200">
              <a:buAutoNum type="arabicPeriod" startAt="2"/>
            </a:pPr>
            <a:r>
              <a:rPr lang="en-US" sz="2200" dirty="0" err="1"/>
              <a:t>Collat</a:t>
            </a:r>
            <a:r>
              <a:rPr lang="en-US" sz="2200" dirty="0"/>
              <a:t> School of Business (Courses in Strategy, Innovation, Leadership, Entrepreneurship)</a:t>
            </a:r>
          </a:p>
          <a:p>
            <a:pPr marL="457200" indent="-457200">
              <a:buAutoNum type="arabicPeriod" startAt="3"/>
            </a:pPr>
            <a:r>
              <a:rPr lang="en-US" sz="2200" dirty="0" err="1"/>
              <a:t>iLab</a:t>
            </a:r>
            <a:r>
              <a:rPr lang="en-US" sz="2200" dirty="0"/>
              <a:t> at Innovation Depot (Event Hosting, Co-working Space, Interns, </a:t>
            </a:r>
            <a:r>
              <a:rPr lang="en-US" sz="2200" dirty="0" err="1"/>
              <a:t>etc</a:t>
            </a:r>
            <a:r>
              <a:rPr lang="en-US" sz="2200" dirty="0"/>
              <a:t>)</a:t>
            </a:r>
          </a:p>
          <a:p>
            <a:pPr marL="457200" indent="-457200">
              <a:buAutoNum type="arabicPeriod" startAt="4"/>
            </a:pPr>
            <a:r>
              <a:rPr lang="en-US" sz="2200" dirty="0"/>
              <a:t>Edge of Chaos (4th Floor of Lister-Hill Library) </a:t>
            </a:r>
          </a:p>
          <a:p>
            <a:pPr marL="457200" indent="-457200">
              <a:buAutoNum type="arabicPeriod" startAt="4"/>
            </a:pPr>
            <a:r>
              <a:rPr lang="en-US" sz="2200" dirty="0"/>
              <a:t>AHRQ’s </a:t>
            </a:r>
            <a:r>
              <a:rPr lang="en-US" sz="2200" dirty="0" err="1"/>
              <a:t>TeamSTEPPS</a:t>
            </a:r>
            <a:r>
              <a:rPr lang="en-US" sz="2200" dirty="0"/>
              <a:t> (Strategies and Tools to Enhance Performance and Patient Safety)</a:t>
            </a:r>
          </a:p>
          <a:p>
            <a:pPr marL="457200" indent="-457200">
              <a:buAutoNum type="arabicPeriod" startAt="4"/>
            </a:pPr>
            <a:r>
              <a:rPr lang="en-US" sz="2200" dirty="0"/>
              <a:t>CO.STARTERS.co  </a:t>
            </a:r>
          </a:p>
          <a:p>
            <a:pPr marL="457200" indent="-457200">
              <a:buAutoNum type="arabicPeriod" startAt="4"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33021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On-Campus Resources for Team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7"/>
            </a:pPr>
            <a:r>
              <a:rPr lang="en-US" sz="2200" dirty="0"/>
              <a:t>Health Care Leadership Academy (Grant Savage and David Rogers)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200" dirty="0"/>
              <a:t>UAB Quality Enhancement Plan (QEP) - Learning in a Team Environment</a:t>
            </a:r>
          </a:p>
          <a:p>
            <a:pPr marL="457200" indent="-457200">
              <a:buAutoNum type="arabicPeriod" startAt="7"/>
            </a:pPr>
            <a:r>
              <a:rPr lang="en-US" sz="2200" dirty="0"/>
              <a:t>UAB Office of </a:t>
            </a:r>
            <a:r>
              <a:rPr lang="en-US" sz="2200" dirty="0" err="1"/>
              <a:t>Interprofessional</a:t>
            </a:r>
            <a:r>
              <a:rPr lang="en-US" sz="2200" dirty="0"/>
              <a:t> Simulation for Innovative Clinical Practice</a:t>
            </a:r>
          </a:p>
          <a:p>
            <a:pPr marL="457200" indent="-457200">
              <a:buAutoNum type="arabicPeriod" startAt="7"/>
            </a:pPr>
            <a:r>
              <a:rPr lang="en-US" sz="2200" dirty="0"/>
              <a:t>UAB Organizational Learning and Development (7 Habits, Crucial Conversations, </a:t>
            </a:r>
            <a:r>
              <a:rPr lang="en-US" sz="2200" dirty="0" err="1"/>
              <a:t>etc</a:t>
            </a:r>
            <a:r>
              <a:rPr lang="en-US" sz="2200" dirty="0"/>
              <a:t>) </a:t>
            </a:r>
          </a:p>
          <a:p>
            <a:pPr marL="457200" indent="-457200">
              <a:buAutoNum type="arabicPeriod" startAt="7"/>
            </a:pPr>
            <a:r>
              <a:rPr lang="en-US" sz="2200" dirty="0"/>
              <a:t>CCTS – see especially </a:t>
            </a:r>
            <a:r>
              <a:rPr lang="en-US" sz="2200" dirty="0">
                <a:hlinkClick r:id="rId2"/>
              </a:rPr>
              <a:t>Research Commons</a:t>
            </a:r>
            <a:r>
              <a:rPr lang="en-US" sz="2200" dirty="0"/>
              <a:t>, </a:t>
            </a:r>
            <a:r>
              <a:rPr lang="en-US" sz="2200" dirty="0">
                <a:hlinkClick r:id="rId3"/>
              </a:rPr>
              <a:t>TIERS</a:t>
            </a:r>
            <a:endParaRPr lang="en-US" sz="2200" dirty="0"/>
          </a:p>
          <a:p>
            <a:pPr marL="457200" indent="-457200">
              <a:buAutoNum type="arabicPeriod" startAt="8"/>
            </a:pPr>
            <a:endParaRPr lang="en-US" sz="2400" dirty="0"/>
          </a:p>
          <a:p>
            <a:pPr marL="457200" indent="-457200">
              <a:buAutoNum type="arabicPeriod" startAt="8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11008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i="1" dirty="0"/>
              <a:t> Science</a:t>
            </a:r>
            <a:r>
              <a:rPr lang="en-US" dirty="0"/>
              <a:t> of Team Science: Resources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How to write a </a:t>
            </a:r>
            <a:r>
              <a:rPr lang="en-US" sz="2400" dirty="0">
                <a:hlinkClick r:id="rId2"/>
              </a:rPr>
              <a:t>collaboration plan</a:t>
            </a:r>
            <a:r>
              <a:rPr lang="en-US" sz="2400" dirty="0"/>
              <a:t> </a:t>
            </a:r>
            <a:r>
              <a:rPr lang="en-US" sz="1200" dirty="0">
                <a:hlinkClick r:id="rId3"/>
              </a:rPr>
              <a:t>https://www.teamsciencetoolkit.cancer.gov</a:t>
            </a:r>
            <a:endParaRPr lang="en-US" sz="1200" dirty="0"/>
          </a:p>
          <a:p>
            <a:r>
              <a:rPr lang="en-US" sz="2400" dirty="0"/>
              <a:t>COALESCE - CTSA Online Assistance for Leveraging the Science of Collaborative Effort</a:t>
            </a:r>
            <a:r>
              <a:rPr lang="en-US" sz="1200" dirty="0"/>
              <a:t> (</a:t>
            </a:r>
            <a:r>
              <a:rPr lang="en-US" sz="1200" dirty="0">
                <a:hlinkClick r:id="rId4" action="ppaction://hlinkfile"/>
              </a:rPr>
              <a:t>teamscience.net</a:t>
            </a:r>
            <a:r>
              <a:rPr lang="en-US" sz="1200" dirty="0"/>
              <a:t>)</a:t>
            </a:r>
          </a:p>
          <a:p>
            <a:r>
              <a:rPr lang="en-US" sz="2400" dirty="0"/>
              <a:t>Collaboration and Team Science: A Field Guide  </a:t>
            </a:r>
            <a:r>
              <a:rPr lang="en-US" sz="1200" i="1" dirty="0"/>
              <a:t>(</a:t>
            </a:r>
            <a:r>
              <a:rPr lang="en-US" sz="1200" dirty="0">
                <a:hlinkClick r:id="rId5"/>
              </a:rPr>
              <a:t>teamscience.nih.gov</a:t>
            </a:r>
            <a:r>
              <a:rPr lang="en-US" sz="1200" i="1" dirty="0"/>
              <a:t>)</a:t>
            </a:r>
          </a:p>
          <a:p>
            <a:r>
              <a:rPr lang="en-US" sz="2400" dirty="0"/>
              <a:t>CTSA Clinical &amp; Translational Science Awards </a:t>
            </a:r>
            <a:r>
              <a:rPr lang="en-US" sz="1200" dirty="0"/>
              <a:t>(</a:t>
            </a:r>
            <a:r>
              <a:rPr lang="en-US" sz="1200" dirty="0">
                <a:hlinkClick r:id="rId6"/>
              </a:rPr>
              <a:t>ctsacentral.org</a:t>
            </a:r>
            <a:r>
              <a:rPr lang="en-US" sz="1200" dirty="0"/>
              <a:t>)</a:t>
            </a:r>
          </a:p>
          <a:p>
            <a:r>
              <a:rPr lang="en-US" sz="2400" dirty="0"/>
              <a:t>Northwestern University Clinical and Translational Sciences (NUCATS) Institute </a:t>
            </a:r>
            <a:r>
              <a:rPr lang="en-US" sz="1200" dirty="0"/>
              <a:t>(</a:t>
            </a:r>
            <a:r>
              <a:rPr lang="en-US" sz="1200" dirty="0">
                <a:hlinkClick r:id="rId7"/>
              </a:rPr>
              <a:t>www.scienceofteamscience.org/scits-a-team-science-resources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1188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860"/>
            <a:ext cx="7336589" cy="1029368"/>
          </a:xfrm>
        </p:spPr>
        <p:txBody>
          <a:bodyPr/>
          <a:lstStyle/>
          <a:p>
            <a:r>
              <a:rPr lang="en-US" dirty="0"/>
              <a:t>What is Team Science?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5" y="1028200"/>
            <a:ext cx="8229600" cy="4455110"/>
          </a:xfrm>
        </p:spPr>
        <p:txBody>
          <a:bodyPr/>
          <a:lstStyle/>
          <a:p>
            <a:r>
              <a:rPr lang="en-US" sz="2400" dirty="0"/>
              <a:t>“</a:t>
            </a:r>
            <a:r>
              <a:rPr lang="en-US" sz="2000" dirty="0"/>
              <a:t>Team science is a </a:t>
            </a:r>
            <a:r>
              <a:rPr lang="en-US" sz="2000" b="1" dirty="0"/>
              <a:t>collaborative effort </a:t>
            </a:r>
            <a:r>
              <a:rPr lang="en-US" sz="2000" dirty="0"/>
              <a:t>to address a </a:t>
            </a:r>
            <a:r>
              <a:rPr lang="en-US" sz="2000" b="1" dirty="0"/>
              <a:t>scientific challenge</a:t>
            </a:r>
            <a:r>
              <a:rPr lang="en-US" sz="2000" dirty="0"/>
              <a:t> that </a:t>
            </a:r>
            <a:r>
              <a:rPr lang="en-US" sz="2000" b="1" dirty="0"/>
              <a:t>leverages</a:t>
            </a:r>
            <a:r>
              <a:rPr lang="en-US" sz="2000" dirty="0"/>
              <a:t> the strengths and expertise of professionals trained in different fields.” </a:t>
            </a:r>
            <a:r>
              <a:rPr lang="en-US" sz="1400" dirty="0"/>
              <a:t>(</a:t>
            </a:r>
            <a:r>
              <a:rPr lang="en-US" sz="1400" dirty="0">
                <a:hlinkClick r:id="rId2"/>
              </a:rPr>
              <a:t>www.teamsciencetoolkit.cancer.gov/Public/WhatIsTS.aspx</a:t>
            </a:r>
            <a:r>
              <a:rPr lang="en-US" sz="1400" dirty="0"/>
              <a:t>)</a:t>
            </a:r>
          </a:p>
          <a:p>
            <a:r>
              <a:rPr lang="en-US" sz="2000" dirty="0"/>
              <a:t>“Team science initiatives are designed to promote collaborative – and often </a:t>
            </a:r>
            <a:r>
              <a:rPr lang="en-US" sz="2000" b="1" dirty="0"/>
              <a:t>cross-disciplinary</a:t>
            </a:r>
            <a:r>
              <a:rPr lang="en-US" sz="2000" dirty="0"/>
              <a:t> – approaches to analyzing research questions about particular phenomena…” </a:t>
            </a:r>
            <a:r>
              <a:rPr lang="en-US" sz="1400" dirty="0"/>
              <a:t>(</a:t>
            </a:r>
            <a:r>
              <a:rPr lang="en-US" sz="1400" dirty="0" err="1"/>
              <a:t>Stokols</a:t>
            </a:r>
            <a:r>
              <a:rPr lang="en-US" sz="1400" dirty="0"/>
              <a:t>, Hall, Taylor, &amp; Moser, 2008, pp. S77-78)</a:t>
            </a:r>
            <a:r>
              <a:rPr lang="en-US" sz="2000" dirty="0"/>
              <a:t>  </a:t>
            </a:r>
          </a:p>
          <a:p>
            <a:r>
              <a:rPr lang="en-US" sz="2000" dirty="0"/>
              <a:t>“Teams have emerged as a pivotal form for organizing </a:t>
            </a:r>
            <a:r>
              <a:rPr lang="en-US" sz="2000" b="1" dirty="0"/>
              <a:t>translational science</a:t>
            </a:r>
            <a:r>
              <a:rPr lang="en-US" sz="2000" dirty="0"/>
              <a:t> efforts. Such teams involve </a:t>
            </a:r>
            <a:r>
              <a:rPr lang="en-US" sz="2000" b="1" dirty="0"/>
              <a:t>multiple stakeholders </a:t>
            </a:r>
            <a:r>
              <a:rPr lang="en-US" sz="2000" dirty="0"/>
              <a:t>who are increasingly drawn from a </a:t>
            </a:r>
            <a:r>
              <a:rPr lang="en-US" sz="2000" b="1" dirty="0"/>
              <a:t>variety of disciplinary and organizational boundaries</a:t>
            </a:r>
            <a:r>
              <a:rPr lang="en-US" sz="2000" dirty="0"/>
              <a:t> and serve a variety of roles.” </a:t>
            </a:r>
            <a:r>
              <a:rPr lang="en-US" sz="1400" dirty="0"/>
              <a:t>(Winter &amp; </a:t>
            </a:r>
            <a:r>
              <a:rPr lang="en-US" sz="1400" dirty="0" err="1"/>
              <a:t>Berente</a:t>
            </a:r>
            <a:r>
              <a:rPr lang="en-US" sz="1400" dirty="0"/>
              <a:t>, 2012, p. 443) </a:t>
            </a:r>
          </a:p>
          <a:p>
            <a:r>
              <a:rPr lang="en-US" sz="2000" dirty="0"/>
              <a:t> “More specifically, ‘team science’ is expected to </a:t>
            </a:r>
            <a:r>
              <a:rPr lang="en-US" sz="2000" b="1" dirty="0"/>
              <a:t>combine specialized expertise</a:t>
            </a:r>
            <a:r>
              <a:rPr lang="en-US" sz="2000" dirty="0"/>
              <a:t>, theoretical approaches, and research methods </a:t>
            </a:r>
            <a:r>
              <a:rPr lang="en-US" sz="2000" b="1" dirty="0"/>
              <a:t>across disciplinary boundaries</a:t>
            </a:r>
            <a:r>
              <a:rPr lang="en-US" sz="2000" dirty="0"/>
              <a:t>, solving… complex problems and producing high-impact science.” </a:t>
            </a:r>
            <a:r>
              <a:rPr lang="en-US" sz="1400" dirty="0"/>
              <a:t>(</a:t>
            </a:r>
            <a:r>
              <a:rPr lang="en-US" sz="1400" dirty="0" err="1"/>
              <a:t>Börner</a:t>
            </a:r>
            <a:r>
              <a:rPr lang="en-US" sz="1400" dirty="0"/>
              <a:t> et al., 2010, p. 1)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8497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Business</a:t>
            </a:r>
            <a:r>
              <a:rPr lang="en-US" dirty="0"/>
              <a:t> of Team Science: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Alabama Launchpad Competition </a:t>
            </a:r>
            <a:r>
              <a:rPr lang="en-US" sz="1800" dirty="0"/>
              <a:t>alabamalaunchpad.com</a:t>
            </a:r>
          </a:p>
          <a:p>
            <a:r>
              <a:rPr lang="en-US" sz="2400" dirty="0"/>
              <a:t>Blank, S. (2013, May). Why the lean startup changes everything. </a:t>
            </a:r>
            <a:r>
              <a:rPr lang="en-US" sz="2400" i="1" dirty="0"/>
              <a:t>Harvard Business Review,</a:t>
            </a:r>
            <a:r>
              <a:rPr lang="en-US" sz="2400" dirty="0"/>
              <a:t>  3-9. </a:t>
            </a:r>
            <a:r>
              <a:rPr lang="en-US" sz="1800" dirty="0">
                <a:hlinkClick r:id="rId3"/>
              </a:rPr>
              <a:t>https://archive.harvardbusiness.org/cla/web/pl/product.seam?c=29512&amp;i=29514&amp;cs=72931baa3b05f76aca8090b33db139b0</a:t>
            </a:r>
            <a:endParaRPr lang="en-US" sz="1800" dirty="0"/>
          </a:p>
          <a:p>
            <a:r>
              <a:rPr lang="en-US" sz="2400" dirty="0"/>
              <a:t>Business Model Innovation  </a:t>
            </a:r>
            <a:r>
              <a:rPr lang="en-US" sz="1800" dirty="0"/>
              <a:t>businessmodelgeneration.com/canvas</a:t>
            </a:r>
          </a:p>
          <a:p>
            <a:r>
              <a:rPr lang="en-US" sz="2400" dirty="0"/>
              <a:t>How to Build a Startup </a:t>
            </a:r>
            <a:r>
              <a:rPr lang="en-US" sz="1800" dirty="0"/>
              <a:t>udacity.com/course/ep245 (Free Course)</a:t>
            </a:r>
          </a:p>
          <a:p>
            <a:r>
              <a:rPr lang="en-US" sz="2400" dirty="0"/>
              <a:t>National Science Foundation Innovation Corps Program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err="1"/>
              <a:t>nsf.gov</a:t>
            </a:r>
            <a:r>
              <a:rPr lang="en-US" sz="1800" dirty="0"/>
              <a:t>/i-corps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651503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49" y="1016865"/>
            <a:ext cx="6119324" cy="511201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367" y="6128875"/>
            <a:ext cx="1295400" cy="7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1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cs typeface="Avenir Heavy"/>
              </a:rPr>
              <a:t>Team Mental Model</a:t>
            </a:r>
          </a:p>
        </p:txBody>
      </p:sp>
      <p:pic>
        <p:nvPicPr>
          <p:cNvPr id="4" name="Content Placeholder 3" descr="COSTARTERS Canva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" y="779928"/>
            <a:ext cx="8686800" cy="562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515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cs typeface="Avenir Heavy"/>
              </a:rPr>
              <a:t>Team Mental Model</a:t>
            </a:r>
          </a:p>
        </p:txBody>
      </p:sp>
      <p:pic>
        <p:nvPicPr>
          <p:cNvPr id="4" name="Content Placeholder 3" descr="COSTARTERS Canva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" y="779928"/>
            <a:ext cx="8686800" cy="562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23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Translational Science Paradigm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5842"/>
            <a:ext cx="5910119" cy="59101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605" y="5483373"/>
            <a:ext cx="32087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U. Of Washington, T-Phases </a:t>
            </a:r>
            <a:r>
              <a:rPr lang="en-US" sz="1400" dirty="0">
                <a:hlinkClick r:id="rId3"/>
              </a:rPr>
              <a:t>https://www.iths.org/investigators/definitions/translational-research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361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Centered Outcomes Research Institute (PCORI 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7" y="1357745"/>
            <a:ext cx="5818910" cy="4647046"/>
          </a:xfrm>
        </p:spPr>
      </p:pic>
      <p:sp>
        <p:nvSpPr>
          <p:cNvPr id="5" name="TextBox 4"/>
          <p:cNvSpPr txBox="1"/>
          <p:nvPr/>
        </p:nvSpPr>
        <p:spPr>
          <a:xfrm>
            <a:off x="3192087" y="6159731"/>
            <a:ext cx="3807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http://www.theamericannurse.org/index.php/2012/04/02/supporting-research-with-patient-centered-outcomes/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025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Determinants of Health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871" y="856212"/>
            <a:ext cx="7974511" cy="526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7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CTS Team Science 2.13.14">
  <a:themeElements>
    <a:clrScheme name="Custom 3">
      <a:dk1>
        <a:srgbClr val="006633"/>
      </a:dk1>
      <a:lt1>
        <a:sysClr val="window" lastClr="FFFFFF"/>
      </a:lt1>
      <a:dk2>
        <a:srgbClr val="4C4C4C"/>
      </a:dk2>
      <a:lt2>
        <a:srgbClr val="EEECE1"/>
      </a:lt2>
      <a:accent1>
        <a:srgbClr val="808000"/>
      </a:accent1>
      <a:accent2>
        <a:srgbClr val="7F7F7F"/>
      </a:accent2>
      <a:accent3>
        <a:srgbClr val="9BBB59"/>
      </a:accent3>
      <a:accent4>
        <a:srgbClr val="8CA245"/>
      </a:accent4>
      <a:accent5>
        <a:srgbClr val="BEC698"/>
      </a:accent5>
      <a:accent6>
        <a:srgbClr val="000000"/>
      </a:accent6>
      <a:hlink>
        <a:srgbClr val="167617"/>
      </a:hlink>
      <a:folHlink>
        <a:srgbClr val="25636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CTS Team Science 2.13.14">
  <a:themeElements>
    <a:clrScheme name="Custom 3">
      <a:dk1>
        <a:srgbClr val="006633"/>
      </a:dk1>
      <a:lt1>
        <a:sysClr val="window" lastClr="FFFFFF"/>
      </a:lt1>
      <a:dk2>
        <a:srgbClr val="4C4C4C"/>
      </a:dk2>
      <a:lt2>
        <a:srgbClr val="EEECE1"/>
      </a:lt2>
      <a:accent1>
        <a:srgbClr val="808000"/>
      </a:accent1>
      <a:accent2>
        <a:srgbClr val="7F7F7F"/>
      </a:accent2>
      <a:accent3>
        <a:srgbClr val="9BBB59"/>
      </a:accent3>
      <a:accent4>
        <a:srgbClr val="8CA245"/>
      </a:accent4>
      <a:accent5>
        <a:srgbClr val="BEC698"/>
      </a:accent5>
      <a:accent6>
        <a:srgbClr val="000000"/>
      </a:accent6>
      <a:hlink>
        <a:srgbClr val="167617"/>
      </a:hlink>
      <a:folHlink>
        <a:srgbClr val="25636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Green_Angles_template">
  <a:themeElements>
    <a:clrScheme name="Custom 8">
      <a:dk1>
        <a:sysClr val="windowText" lastClr="000000"/>
      </a:dk1>
      <a:lt1>
        <a:sysClr val="window" lastClr="FFFFFF"/>
      </a:lt1>
      <a:dk2>
        <a:srgbClr val="1C4A26"/>
      </a:dk2>
      <a:lt2>
        <a:srgbClr val="EEECE1"/>
      </a:lt2>
      <a:accent1>
        <a:srgbClr val="9C9F49"/>
      </a:accent1>
      <a:accent2>
        <a:srgbClr val="C59518"/>
      </a:accent2>
      <a:accent3>
        <a:srgbClr val="4C4C4C"/>
      </a:accent3>
      <a:accent4>
        <a:srgbClr val="99CC99"/>
      </a:accent4>
      <a:accent5>
        <a:srgbClr val="CCCC99"/>
      </a:accent5>
      <a:accent6>
        <a:srgbClr val="669966"/>
      </a:accent6>
      <a:hlink>
        <a:srgbClr val="008000"/>
      </a:hlink>
      <a:folHlink>
        <a:srgbClr val="9999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usDocumentOrg xmlns="fc927c19-c249-4da5-aab2-ddfe07f7c187">
      <Value>Office of the Dean</Value>
    </busDocumentOrg>
    <busDocumentTopic xmlns="fc927c19-c249-4da5-aab2-ddfe07f7c187">
      <Value>Branding Toolkit</Value>
    </busDocumentTopic>
    <busDocumentOwner xmlns="fc927c19-c249-4da5-aab2-ddfe07f7c187">
      <UserInfo>
        <DisplayName>Julie R Senter</DisplayName>
        <AccountId>21</AccountId>
        <AccountType/>
      </UserInfo>
    </busDocumentOwner>
    <busDocumentExpires xmlns="fc927c19-c249-4da5-aab2-ddfe07f7c187" xsi:nil="true"/>
    <busDocumentReviewDate xmlns="fc927c19-c249-4da5-aab2-ddfe07f7c187" xsi:nil="true"/>
    <busDocumentDescription xmlns="fc927c19-c249-4da5-aab2-ddfe07f7c187">UAB's Green Angles powerpoint template in a 4:3 ration</busDocumentDescription>
    <busDocumentType xmlns="fc927c19-c249-4da5-aab2-ddfe07f7c187">
      <Value>Template</Value>
    </busDocumentTyp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School of Business General Document" ma:contentTypeID="0x010100752586E998A15D4895A49D9CC1F9369700A4444203FAD1BE4C9B7DD2B299B99537" ma:contentTypeVersion="4" ma:contentTypeDescription="General document content type for School of Business" ma:contentTypeScope="" ma:versionID="ce33127334a3132e77d44754a981cf89">
  <xsd:schema xmlns:xsd="http://www.w3.org/2001/XMLSchema" xmlns:xs="http://www.w3.org/2001/XMLSchema" xmlns:p="http://schemas.microsoft.com/office/2006/metadata/properties" xmlns:ns2="fc927c19-c249-4da5-aab2-ddfe07f7c187" targetNamespace="http://schemas.microsoft.com/office/2006/metadata/properties" ma:root="true" ma:fieldsID="18416bf2f6b866ba902b8a7115cd9db4" ns2:_="">
    <xsd:import namespace="fc927c19-c249-4da5-aab2-ddfe07f7c187"/>
    <xsd:element name="properties">
      <xsd:complexType>
        <xsd:sequence>
          <xsd:element name="documentManagement">
            <xsd:complexType>
              <xsd:all>
                <xsd:element ref="ns2:busDocumentDescription"/>
                <xsd:element ref="ns2:busDocumentType" minOccurs="0"/>
                <xsd:element ref="ns2:busDocumentTopic" minOccurs="0"/>
                <xsd:element ref="ns2:busDocumentOwner"/>
                <xsd:element ref="ns2:busDocumentOrg" minOccurs="0"/>
                <xsd:element ref="ns2:busDocumentReviewDate" minOccurs="0"/>
                <xsd:element ref="ns2:busDocumentExpir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27c19-c249-4da5-aab2-ddfe07f7c187" elementFormDefault="qualified">
    <xsd:import namespace="http://schemas.microsoft.com/office/2006/documentManagement/types"/>
    <xsd:import namespace="http://schemas.microsoft.com/office/infopath/2007/PartnerControls"/>
    <xsd:element name="busDocumentDescription" ma:index="2" ma:displayName="Description" ma:internalName="busDocumentDescription">
      <xsd:simpleType>
        <xsd:restriction base="dms:Note">
          <xsd:maxLength value="255"/>
        </xsd:restriction>
      </xsd:simpleType>
    </xsd:element>
    <xsd:element name="busDocumentType" ma:index="3" nillable="true" ma:displayName="Document Type" ma:internalName="busDocumentTyp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olicy"/>
                    <xsd:enumeration value="Handbook"/>
                    <xsd:enumeration value="Flyer"/>
                    <xsd:enumeration value="Presentation"/>
                    <xsd:enumeration value="Guideline"/>
                    <xsd:enumeration value="Procedure"/>
                    <xsd:enumeration value="Form"/>
                    <xsd:enumeration value="Checklist"/>
                    <xsd:enumeration value="Standard"/>
                    <xsd:enumeration value="Logo"/>
                    <xsd:enumeration value="Stationery"/>
                    <xsd:enumeration value="Request Form"/>
                    <xsd:enumeration value="Template"/>
                  </xsd:restriction>
                </xsd:simpleType>
              </xsd:element>
            </xsd:sequence>
          </xsd:extension>
        </xsd:complexContent>
      </xsd:complexType>
    </xsd:element>
    <xsd:element name="busDocumentTopic" ma:index="4" nillable="true" ma:displayName="Document Topic" ma:internalName="busDocumentTopic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randing Toolkit"/>
                    <xsd:enumeration value="Faculty Toolkit"/>
                    <xsd:enumeration value="Staff Toolkit"/>
                    <xsd:enumeration value="Student Toolkit"/>
                  </xsd:restriction>
                </xsd:simpleType>
              </xsd:element>
            </xsd:sequence>
          </xsd:extension>
        </xsd:complexContent>
      </xsd:complexType>
    </xsd:element>
    <xsd:element name="busDocumentOwner" ma:index="5" ma:displayName="Owner" ma:list="UserInfo" ma:SharePointGroup="0" ma:internalName="busDocumentOwner" ma:readOnly="false" ma:showField="Tit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usDocumentOrg" ma:index="6" nillable="true" ma:displayName="Department or Unit" ma:description="Department(s) or unit(s) which this document is associated" ma:internalName="busDocumentOrg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Office of the Dean"/>
                  </xsd:restriction>
                </xsd:simpleType>
              </xsd:element>
            </xsd:sequence>
          </xsd:extension>
        </xsd:complexContent>
      </xsd:complexType>
    </xsd:element>
    <xsd:element name="busDocumentReviewDate" ma:index="7" nillable="true" ma:displayName="Review Date" ma:description="Optional.  Date when document contents should be reviewed for &quot;freshness&quot;." ma:format="DateOnly" ma:internalName="busDocumentReviewDate">
      <xsd:simpleType>
        <xsd:restriction base="dms:DateTime"/>
      </xsd:simpleType>
    </xsd:element>
    <xsd:element name="busDocumentExpires" ma:index="8" nillable="true" ma:displayName="Expires" ma:description="Optional.  Date when the document should no longer appear in lists.  Optionally can be used for records center archive actions." ma:format="DateOnly" ma:internalName="busDocumentExpires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C38059-89DC-49AC-B834-65CCF93F28CE}">
  <ds:schemaRefs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fc927c19-c249-4da5-aab2-ddfe07f7c187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AC42373-CB21-4F94-80BA-6D0DA19B61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C59A90-E5A2-4863-B9BF-39F6BFAF72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927c19-c249-4da5-aab2-ddfe07f7c1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CCTS Team Science 2.13.14</Template>
  <TotalTime>7027</TotalTime>
  <Words>2156</Words>
  <Application>Microsoft Office PowerPoint</Application>
  <PresentationFormat>On-screen Show (4:3)</PresentationFormat>
  <Paragraphs>289</Paragraphs>
  <Slides>63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Avenir Book</vt:lpstr>
      <vt:lpstr>Avenir Heavy</vt:lpstr>
      <vt:lpstr>Avenir Roman</vt:lpstr>
      <vt:lpstr>Calibri</vt:lpstr>
      <vt:lpstr>CCTS Team Science 2.13.14</vt:lpstr>
      <vt:lpstr>1_CCTS Team Science 2.13.14</vt:lpstr>
      <vt:lpstr>Green_Angles_template</vt:lpstr>
      <vt:lpstr>Teams: The Secret Ingredient for Innovation Team Science and Communication Workshop UAB KURE Monday June 19, 2017</vt:lpstr>
      <vt:lpstr>Objectives: At the conclusion of this workshop, participants will be able to identify and describe: </vt:lpstr>
      <vt:lpstr>What is a team?</vt:lpstr>
      <vt:lpstr>What is a team?</vt:lpstr>
      <vt:lpstr>Current trends in scientific research</vt:lpstr>
      <vt:lpstr>What is Team Science?</vt:lpstr>
      <vt:lpstr>Translational Science Paradigm  </vt:lpstr>
      <vt:lpstr>Patient Centered Outcomes Research Institute (PCORI )</vt:lpstr>
      <vt:lpstr>Social Determinants of Health</vt:lpstr>
      <vt:lpstr>Community-Based Participatory Research</vt:lpstr>
      <vt:lpstr>Community Health Research: Tracking Vacant and Abandoned Property</vt:lpstr>
      <vt:lpstr>UAB Office of Interprofessional Simulation for Innovative Clinical Practice </vt:lpstr>
      <vt:lpstr>Translational Science Continuum </vt:lpstr>
      <vt:lpstr>The Business of Quality Improvement </vt:lpstr>
      <vt:lpstr>The Business of Quality Improvement </vt:lpstr>
      <vt:lpstr>What is conflict? </vt:lpstr>
      <vt:lpstr>3 Primary Sources of Conflict </vt:lpstr>
      <vt:lpstr>5 Manifestations of Conflict </vt:lpstr>
      <vt:lpstr>Conflict can be Contagious </vt:lpstr>
      <vt:lpstr>Conflict can be Skewed </vt:lpstr>
      <vt:lpstr>Conflict can be Multiplex</vt:lpstr>
      <vt:lpstr>Conflict can be Miscalculated </vt:lpstr>
      <vt:lpstr>Psychological Safety in Teams</vt:lpstr>
      <vt:lpstr>Psychological Safety (Edmondson, 1999; Edmondson &amp; Lei, 2013) </vt:lpstr>
      <vt:lpstr>Questions? </vt:lpstr>
      <vt:lpstr>Transactive Memory Systems (TMS)-  Mental Model of Tasks, Expertise and People</vt:lpstr>
      <vt:lpstr>Transactive Memory Systems (TMS)-  Mental Model of Tasks, Expertise and People</vt:lpstr>
      <vt:lpstr>Business Model Canvas: A Tool for Teams</vt:lpstr>
      <vt:lpstr>Customer</vt:lpstr>
      <vt:lpstr>Problem</vt:lpstr>
      <vt:lpstr>Competition</vt:lpstr>
      <vt:lpstr>Solution</vt:lpstr>
      <vt:lpstr>Benefit</vt:lpstr>
      <vt:lpstr>Advantage</vt:lpstr>
      <vt:lpstr>Message</vt:lpstr>
      <vt:lpstr>Distribution</vt:lpstr>
      <vt:lpstr>Revenue</vt:lpstr>
      <vt:lpstr>Startup Needs</vt:lpstr>
      <vt:lpstr>Costs</vt:lpstr>
      <vt:lpstr>Performance Evaluation </vt:lpstr>
      <vt:lpstr>Business Model Canvas: A Tool for Teams</vt:lpstr>
      <vt:lpstr>12 Potential Sources of Business Model Innovation Conflicts (Blank, 2013; Osterwalder &amp; Pigneur, 2010)</vt:lpstr>
      <vt:lpstr>Translational Science Paradigm  </vt:lpstr>
      <vt:lpstr>Patient Centered Outcomes Research Institute (PCORI )</vt:lpstr>
      <vt:lpstr>Community-Based Participatory Research</vt:lpstr>
      <vt:lpstr>Community Health Research: Tracking Vacant and Abandoned Property</vt:lpstr>
      <vt:lpstr>Social Determinants of Health</vt:lpstr>
      <vt:lpstr>Agency for Healthcare Research and Quality (AHRQ) TeamSTEPPS®: Strategies and Tools to Enhance Performance and Patient Safety</vt:lpstr>
      <vt:lpstr>UAB Office of Interprofessional Simulation for Innovative Clinical Practice </vt:lpstr>
      <vt:lpstr>UAB Office of Interprofessional Simulation for Innovative Clinical Practice </vt:lpstr>
      <vt:lpstr>Grant Funding is a Team Sport</vt:lpstr>
      <vt:lpstr>NSF Innovation Corps and I-Corps™ at NIH </vt:lpstr>
      <vt:lpstr>Business School Faculty</vt:lpstr>
      <vt:lpstr>Research Coordinator Training</vt:lpstr>
      <vt:lpstr>8th Graders Innovating at Phillips Academy</vt:lpstr>
      <vt:lpstr>Daddy’s Pooh Pooh (Web-Based Morning Show for Kids)</vt:lpstr>
      <vt:lpstr>On-Campus Resources for Team Work</vt:lpstr>
      <vt:lpstr>On-Campus Resources for Team Work</vt:lpstr>
      <vt:lpstr>The Science of Team Science: Resources </vt:lpstr>
      <vt:lpstr>The Business of Team Science: Resources</vt:lpstr>
      <vt:lpstr>Questions? </vt:lpstr>
      <vt:lpstr>Team Mental Model</vt:lpstr>
      <vt:lpstr>Team Mental Model</vt:lpstr>
    </vt:vector>
  </TitlesOfParts>
  <Company>University of Alabama at Birmingham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Science</dc:title>
  <dc:creator>Anthony C Hood</dc:creator>
  <cp:lastModifiedBy>Anthony C Hood</cp:lastModifiedBy>
  <cp:revision>408</cp:revision>
  <cp:lastPrinted>2016-06-07T14:18:26Z</cp:lastPrinted>
  <dcterms:created xsi:type="dcterms:W3CDTF">2014-02-11T20:21:54Z</dcterms:created>
  <dcterms:modified xsi:type="dcterms:W3CDTF">2017-06-19T21:24:28Z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0x010100752586E998A15D4895A49D9CC1F9369700A4444203FAD1BE4C9B7DD2B299B99537</vt:lpwstr>
  </property>
</Properties>
</file>