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11" r:id="rId6"/>
    <p:sldId id="553" r:id="rId7"/>
    <p:sldId id="537" r:id="rId8"/>
    <p:sldId id="539" r:id="rId9"/>
    <p:sldId id="540" r:id="rId10"/>
    <p:sldId id="552" r:id="rId11"/>
    <p:sldId id="525" r:id="rId12"/>
    <p:sldId id="527" r:id="rId13"/>
    <p:sldId id="529" r:id="rId14"/>
    <p:sldId id="533" r:id="rId15"/>
    <p:sldId id="534" r:id="rId16"/>
    <p:sldId id="555" r:id="rId17"/>
    <p:sldId id="554" r:id="rId18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1" autoAdjust="0"/>
    <p:restoredTop sz="80952" autoAdjust="0"/>
  </p:normalViewPr>
  <p:slideViewPr>
    <p:cSldViewPr snapToGrid="0" snapToObjects="1">
      <p:cViewPr varScale="1">
        <p:scale>
          <a:sx n="77" d="100"/>
          <a:sy n="77" d="100"/>
        </p:scale>
        <p:origin x="1136" y="56"/>
      </p:cViewPr>
      <p:guideLst>
        <p:guide orient="horz" pos="2155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7806435-3A2C-4D21-93DE-04B85825F0B2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8025C96-79E8-4264-BA79-83E7F9B10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818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C5CCFB7-E115-40E8-B454-D2EB486887EB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B9E7E73-949A-44BE-AB72-7AFB5DEE0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180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E7E73-949A-44BE-AB72-7AFB5DEE0E6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“Situations in which new goods, services, raw materials, markets and organizing methods can be introduced through the formation of new means, ends, or means-ends relationships.” </a:t>
            </a:r>
            <a:r>
              <a:rPr lang="en-US" sz="1400" dirty="0"/>
              <a:t>(</a:t>
            </a:r>
            <a:r>
              <a:rPr lang="en-US" sz="1400" dirty="0" err="1"/>
              <a:t>Casson</a:t>
            </a:r>
            <a:r>
              <a:rPr lang="en-US" sz="1400" dirty="0"/>
              <a:t>, 1982; Shane and </a:t>
            </a:r>
            <a:r>
              <a:rPr lang="en-US" sz="1400" dirty="0" err="1"/>
              <a:t>Venkat</a:t>
            </a:r>
            <a:r>
              <a:rPr lang="en-US" sz="1400" dirty="0"/>
              <a:t>, 2000)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E7E73-949A-44BE-AB72-7AFB5DEE0E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Tasks, Expertise,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CB60B-A290-4A10-A105-A26ACE557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2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Tasks, Expertise,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CB60B-A290-4A10-A105-A26ACE55750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2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2753" y="2767263"/>
            <a:ext cx="5601419" cy="1376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77933C"/>
                </a:solidFill>
                <a:latin typeface="+mj-lt"/>
                <a:cs typeface="Avenir Heavy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2753" y="4250245"/>
            <a:ext cx="5601419" cy="2353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1229" y="614992"/>
            <a:ext cx="3051674" cy="7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158"/>
            <a:ext cx="7336589" cy="1029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Avenir 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054"/>
            <a:ext cx="8229600" cy="445511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+mn-lt"/>
                <a:cs typeface="Avenir Roman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+mn-lt"/>
                <a:cs typeface="Avenir Roman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+mn-lt"/>
                <a:cs typeface="Avenir Roman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+mn-lt"/>
                <a:cs typeface="Avenir Roman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6749" y="6253612"/>
            <a:ext cx="1640639" cy="4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158"/>
            <a:ext cx="7309853" cy="1029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Avenir 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6749" y="6253612"/>
            <a:ext cx="1640639" cy="4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3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onychood.com/" TargetMode="External"/><Relationship Id="rId2" Type="http://schemas.openxmlformats.org/officeDocument/2006/relationships/hyperlink" Target="mailto:anthonychood@uab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02/job.205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p.edu/catalog/19007/enhancing-the-effectiveness-of-team-scien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8738" y="2890187"/>
            <a:ext cx="6235262" cy="2169856"/>
          </a:xfrm>
        </p:spPr>
        <p:txBody>
          <a:bodyPr>
            <a:noAutofit/>
          </a:bodyPr>
          <a:lstStyle/>
          <a:p>
            <a:r>
              <a:rPr lang="en-US" sz="2800" dirty="0" smtClean="0"/>
              <a:t>Teams: The Secret Ingredient for Innovation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2017 Entrepreneurs and Innovators Conference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Thursday June 22, </a:t>
            </a:r>
            <a:r>
              <a:rPr lang="en-US" sz="2000" dirty="0"/>
              <a:t>2017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2752" y="5261627"/>
            <a:ext cx="5601419" cy="159637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Anthony C. Hood, PhD</a:t>
            </a:r>
          </a:p>
          <a:p>
            <a:r>
              <a:rPr lang="en-US" sz="2000" dirty="0" smtClean="0"/>
              <a:t>Associate Professor</a:t>
            </a:r>
            <a:endParaRPr lang="en-US" sz="2000" dirty="0"/>
          </a:p>
          <a:p>
            <a:r>
              <a:rPr lang="en-US" sz="2000" dirty="0">
                <a:hlinkClick r:id="rId2"/>
              </a:rPr>
              <a:t>anthonychood@uab.edu</a:t>
            </a:r>
            <a:endParaRPr lang="en-US" sz="2000" dirty="0"/>
          </a:p>
          <a:p>
            <a:r>
              <a:rPr lang="en-US" sz="2000" dirty="0">
                <a:hlinkClick r:id="rId3"/>
              </a:rPr>
              <a:t>www.anthonychood.com</a:t>
            </a:r>
            <a:r>
              <a:rPr lang="en-US" sz="2000" dirty="0"/>
              <a:t> </a:t>
            </a:r>
          </a:p>
          <a:p>
            <a:r>
              <a:rPr lang="en-US" sz="2000" dirty="0"/>
              <a:t>205 903-1393</a:t>
            </a:r>
          </a:p>
          <a:p>
            <a:r>
              <a:rPr lang="en-US" sz="2000" dirty="0"/>
              <a:t>@</a:t>
            </a:r>
            <a:r>
              <a:rPr lang="en-US" sz="2000" dirty="0" err="1"/>
              <a:t>anthonychood</a:t>
            </a:r>
            <a:r>
              <a:rPr lang="en-US" sz="2000" dirty="0"/>
              <a:t> #</a:t>
            </a:r>
            <a:r>
              <a:rPr lang="en-US" sz="2000" dirty="0" err="1"/>
              <a:t>teamscience</a:t>
            </a:r>
            <a:r>
              <a:rPr lang="en-US" sz="2000" dirty="0"/>
              <a:t> #</a:t>
            </a:r>
            <a:r>
              <a:rPr lang="en-US" sz="2000" dirty="0" err="1"/>
              <a:t>SciTs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68802"/>
            <a:ext cx="1295400" cy="7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can be </a:t>
            </a:r>
            <a:r>
              <a:rPr lang="en-US" i="1" dirty="0"/>
              <a:t>Multiplex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9" t="29049" r="15792" b="33854"/>
          <a:stretch/>
        </p:blipFill>
        <p:spPr>
          <a:xfrm>
            <a:off x="0" y="1687484"/>
            <a:ext cx="8863251" cy="3895444"/>
          </a:xfrm>
        </p:spPr>
      </p:pic>
      <p:sp>
        <p:nvSpPr>
          <p:cNvPr id="6" name="TextBox 5"/>
          <p:cNvSpPr txBox="1"/>
          <p:nvPr/>
        </p:nvSpPr>
        <p:spPr>
          <a:xfrm>
            <a:off x="3333404" y="5979194"/>
            <a:ext cx="3682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Hood, A. C., Cruz, K., &amp; Bachrach, D. G. (2016). Conflicts with friends: A multiplex view of friendship and conflict and its association with performance in teams. </a:t>
            </a:r>
            <a:r>
              <a:rPr lang="en-US" sz="1050" i="1" dirty="0"/>
              <a:t>Journal of Business and Psychology</a:t>
            </a:r>
            <a:r>
              <a:rPr lang="en-US" sz="1050" dirty="0"/>
              <a:t>. doi:10.1007/s10869-016-9436-y </a:t>
            </a:r>
          </a:p>
        </p:txBody>
      </p:sp>
    </p:spTree>
    <p:extLst>
      <p:ext uri="{BB962C8B-B14F-4D97-AF65-F5344CB8AC3E}">
        <p14:creationId xmlns:p14="http://schemas.microsoft.com/office/powerpoint/2010/main" val="11143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Safety in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 the context of teams, psychological safety (PS) refers to team members’ assessment that the team’s environment is safe for interpersonal risk-taking </a:t>
            </a:r>
            <a:r>
              <a:rPr lang="en-US" sz="2000" dirty="0"/>
              <a:t>(Edmondson, 1999)</a:t>
            </a:r>
            <a:r>
              <a:rPr lang="en-US" dirty="0"/>
              <a:t>.” </a:t>
            </a:r>
          </a:p>
          <a:p>
            <a:r>
              <a:rPr lang="en-US" dirty="0"/>
              <a:t>“PS influences willingness to engage in potentially threatening behaviors, such as many of those associated with creativity and learning in groups.”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34887" y="5819685"/>
            <a:ext cx="4929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6633"/>
                </a:solidFill>
              </a:rPr>
              <a:t>Hood, A. C., Bachrach, D. G., </a:t>
            </a:r>
            <a:r>
              <a:rPr lang="en-US" sz="1050" dirty="0" err="1">
                <a:solidFill>
                  <a:srgbClr val="006633"/>
                </a:solidFill>
              </a:rPr>
              <a:t>Zivnuska</a:t>
            </a:r>
            <a:r>
              <a:rPr lang="en-US" sz="1050" dirty="0">
                <a:solidFill>
                  <a:srgbClr val="006633"/>
                </a:solidFill>
              </a:rPr>
              <a:t>, S. and </a:t>
            </a:r>
            <a:r>
              <a:rPr lang="en-US" sz="1050" dirty="0" err="1">
                <a:solidFill>
                  <a:srgbClr val="006633"/>
                </a:solidFill>
              </a:rPr>
              <a:t>Bendoly</a:t>
            </a:r>
            <a:r>
              <a:rPr lang="en-US" sz="1050" dirty="0">
                <a:solidFill>
                  <a:srgbClr val="006633"/>
                </a:solidFill>
              </a:rPr>
              <a:t>, E. (2015) Mediating effects of psychological safety in the relationship between team affectivity and </a:t>
            </a:r>
            <a:r>
              <a:rPr lang="en-US" sz="1050" dirty="0" err="1">
                <a:solidFill>
                  <a:srgbClr val="006633"/>
                </a:solidFill>
              </a:rPr>
              <a:t>transactive</a:t>
            </a:r>
            <a:r>
              <a:rPr lang="en-US" sz="1050" dirty="0">
                <a:solidFill>
                  <a:srgbClr val="006633"/>
                </a:solidFill>
              </a:rPr>
              <a:t> memory systems. </a:t>
            </a:r>
            <a:r>
              <a:rPr lang="en-US" sz="1050" b="1" i="1" dirty="0">
                <a:solidFill>
                  <a:srgbClr val="006633"/>
                </a:solidFill>
              </a:rPr>
              <a:t>Journal of Organizational Behavior</a:t>
            </a:r>
            <a:r>
              <a:rPr lang="en-US" sz="1050" dirty="0">
                <a:solidFill>
                  <a:srgbClr val="006633"/>
                </a:solidFill>
              </a:rPr>
              <a:t>. </a:t>
            </a:r>
            <a:r>
              <a:rPr lang="en-US" sz="1050" u="sng" dirty="0">
                <a:solidFill>
                  <a:srgbClr val="006633"/>
                </a:solidFill>
                <a:hlinkClick r:id="rId2"/>
              </a:rPr>
              <a:t>http://dx.doi.org/10.1002/job.2050</a:t>
            </a:r>
            <a:r>
              <a:rPr lang="en-US" sz="1050" u="sng" dirty="0">
                <a:solidFill>
                  <a:srgbClr val="006633"/>
                </a:solidFill>
              </a:rPr>
              <a:t>. </a:t>
            </a:r>
            <a:endParaRPr lang="en-US" sz="1050" dirty="0">
              <a:solidFill>
                <a:srgbClr val="00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Safety </a:t>
            </a:r>
            <a:r>
              <a:rPr lang="en-US" sz="1600" dirty="0"/>
              <a:t>(Edmondson, 1999; Edmondson &amp; Lei, 2013)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354"/>
            <a:ext cx="8229600" cy="366529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Do team members feel comfortable engaging in potentially risky interpersonal behaviors such as:</a:t>
            </a:r>
          </a:p>
          <a:p>
            <a:r>
              <a:rPr lang="en-US" sz="2400" dirty="0"/>
              <a:t>Admitting errors</a:t>
            </a:r>
          </a:p>
          <a:p>
            <a:r>
              <a:rPr lang="en-US" sz="2400" dirty="0"/>
              <a:t>Asking for help</a:t>
            </a:r>
          </a:p>
          <a:p>
            <a:r>
              <a:rPr lang="en-US" sz="2400" dirty="0"/>
              <a:t>Speaking up </a:t>
            </a:r>
          </a:p>
          <a:p>
            <a:r>
              <a:rPr lang="en-US" sz="2400" dirty="0"/>
              <a:t>Challenging/Questioning/Vetting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Without concern for:</a:t>
            </a:r>
          </a:p>
          <a:p>
            <a:r>
              <a:rPr lang="en-US" sz="2400" dirty="0"/>
              <a:t>Devaluation, distortion or discounting of expertise </a:t>
            </a:r>
          </a:p>
          <a:p>
            <a:r>
              <a:rPr lang="en-US" sz="2400" dirty="0"/>
              <a:t>Rejection</a:t>
            </a:r>
          </a:p>
        </p:txBody>
      </p:sp>
    </p:spTree>
    <p:extLst>
      <p:ext uri="{BB962C8B-B14F-4D97-AF65-F5344CB8AC3E}">
        <p14:creationId xmlns:p14="http://schemas.microsoft.com/office/powerpoint/2010/main" val="1520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Discussion/Next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going to differently as a result of this information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Can conflict be avoided?</a:t>
            </a:r>
          </a:p>
          <a:p>
            <a:endParaRPr lang="en-US" dirty="0" smtClean="0"/>
          </a:p>
          <a:p>
            <a:r>
              <a:rPr lang="en-US" dirty="0" smtClean="0"/>
              <a:t>How can you create a psychologically safe team environment?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49" y="1016865"/>
            <a:ext cx="6119324" cy="51120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7" y="6128875"/>
            <a:ext cx="1295400" cy="7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 At the conclusion of this workshop, participants will be able to identify and describe: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Differences between </a:t>
            </a:r>
          </a:p>
          <a:p>
            <a:pPr lvl="1"/>
            <a:r>
              <a:rPr lang="en-US" sz="2000" dirty="0" smtClean="0"/>
              <a:t>Teams and Groups</a:t>
            </a:r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reativity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nnovation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ntrepreneurship </a:t>
            </a:r>
          </a:p>
          <a:p>
            <a:pPr lvl="1"/>
            <a:r>
              <a:rPr lang="en-US" sz="2000" dirty="0" smtClean="0"/>
              <a:t>Strategy</a:t>
            </a:r>
            <a:endParaRPr lang="en-US" sz="2000" dirty="0"/>
          </a:p>
          <a:p>
            <a:r>
              <a:rPr lang="en-US" sz="2400" dirty="0" smtClean="0"/>
              <a:t>Primary </a:t>
            </a:r>
            <a:r>
              <a:rPr lang="en-US" sz="2400" dirty="0"/>
              <a:t>types of conflict in </a:t>
            </a:r>
            <a:r>
              <a:rPr lang="en-US" sz="2400" dirty="0" smtClean="0"/>
              <a:t>teams</a:t>
            </a:r>
          </a:p>
          <a:p>
            <a:pPr lvl="1"/>
            <a:r>
              <a:rPr lang="en-US" sz="2000" dirty="0" smtClean="0"/>
              <a:t>Task</a:t>
            </a:r>
          </a:p>
          <a:p>
            <a:pPr lvl="1"/>
            <a:r>
              <a:rPr lang="en-US" sz="2000" dirty="0" smtClean="0"/>
              <a:t>Relationship</a:t>
            </a:r>
          </a:p>
          <a:p>
            <a:pPr lvl="1"/>
            <a:r>
              <a:rPr lang="en-US" sz="2000" dirty="0" smtClean="0"/>
              <a:t>Process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415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team?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87" y="985346"/>
            <a:ext cx="7711226" cy="5140818"/>
          </a:xfrm>
        </p:spPr>
      </p:pic>
    </p:spTree>
    <p:extLst>
      <p:ext uri="{BB962C8B-B14F-4D97-AF65-F5344CB8AC3E}">
        <p14:creationId xmlns:p14="http://schemas.microsoft.com/office/powerpoint/2010/main" val="807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54"/>
            <a:ext cx="6094155" cy="4455110"/>
          </a:xfrm>
        </p:spPr>
        <p:txBody>
          <a:bodyPr numCol="1"/>
          <a:lstStyle/>
          <a:p>
            <a:r>
              <a:rPr lang="en-US" dirty="0"/>
              <a:t>“</a:t>
            </a:r>
            <a:r>
              <a:rPr lang="en-US" b="1" dirty="0"/>
              <a:t>Two or more individuals </a:t>
            </a:r>
            <a:r>
              <a:rPr lang="en-US" dirty="0"/>
              <a:t>with </a:t>
            </a:r>
            <a:r>
              <a:rPr lang="en-US" b="1" dirty="0"/>
              <a:t>different roles and responsibilities</a:t>
            </a:r>
            <a:r>
              <a:rPr lang="en-US" dirty="0"/>
              <a:t>, who </a:t>
            </a:r>
            <a:r>
              <a:rPr lang="en-US" b="1" dirty="0"/>
              <a:t>interact socially </a:t>
            </a:r>
            <a:r>
              <a:rPr lang="en-US" dirty="0"/>
              <a:t>and </a:t>
            </a:r>
            <a:r>
              <a:rPr lang="en-US" b="1" dirty="0"/>
              <a:t>interdependently</a:t>
            </a:r>
            <a:r>
              <a:rPr lang="en-US" dirty="0"/>
              <a:t> within an </a:t>
            </a:r>
            <a:r>
              <a:rPr lang="en-US" b="1" dirty="0"/>
              <a:t>organizational system </a:t>
            </a:r>
            <a:r>
              <a:rPr lang="en-US" dirty="0"/>
              <a:t>to </a:t>
            </a:r>
            <a:r>
              <a:rPr lang="en-US" b="1" dirty="0"/>
              <a:t>perform tasks</a:t>
            </a:r>
            <a:r>
              <a:rPr lang="en-US" dirty="0"/>
              <a:t> and accomplish </a:t>
            </a:r>
            <a:r>
              <a:rPr lang="en-US" b="1" dirty="0"/>
              <a:t>common goals</a:t>
            </a:r>
            <a:r>
              <a:rPr lang="en-US" dirty="0"/>
              <a:t>” </a:t>
            </a:r>
            <a:r>
              <a:rPr lang="en-US" sz="2000" dirty="0"/>
              <a:t>(NAP report, p. Sum-1).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54" y="1671054"/>
            <a:ext cx="2484870" cy="3732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8552" y="6043505"/>
            <a:ext cx="4088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6633"/>
                </a:solidFill>
              </a:rPr>
              <a:t>Committee on the Science of Team Science, Cooke, N., Hilton, M., Editors. </a:t>
            </a:r>
            <a:r>
              <a:rPr lang="en-US" sz="1000" dirty="0">
                <a:solidFill>
                  <a:srgbClr val="006633"/>
                </a:solidFill>
                <a:hlinkClick r:id="rId4"/>
              </a:rPr>
              <a:t>Enhancing the Effectiveness of Team Science</a:t>
            </a:r>
            <a:r>
              <a:rPr lang="en-US" sz="1000" dirty="0">
                <a:solidFill>
                  <a:srgbClr val="006633"/>
                </a:solidFill>
              </a:rPr>
              <a:t>. Washington, DC: The National Academies Press; 2015 Apr 24. </a:t>
            </a:r>
          </a:p>
        </p:txBody>
      </p:sp>
    </p:spTree>
    <p:extLst>
      <p:ext uri="{BB962C8B-B14F-4D97-AF65-F5344CB8AC3E}">
        <p14:creationId xmlns:p14="http://schemas.microsoft.com/office/powerpoint/2010/main" val="30659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02"/>
            <a:ext cx="7336589" cy="122989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Business of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02" y="1574865"/>
            <a:ext cx="8229600" cy="44551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Team-Based Creativity</a:t>
            </a:r>
          </a:p>
          <a:p>
            <a:pPr lvl="1"/>
            <a:r>
              <a:rPr lang="en-US" sz="2000" dirty="0"/>
              <a:t>The </a:t>
            </a:r>
            <a:r>
              <a:rPr lang="en-US" sz="2000" b="1" i="1" dirty="0"/>
              <a:t>exchange</a:t>
            </a:r>
            <a:r>
              <a:rPr lang="en-US" sz="2000" dirty="0"/>
              <a:t> and </a:t>
            </a:r>
            <a:r>
              <a:rPr lang="en-US" sz="2000" b="1" i="1" dirty="0"/>
              <a:t>combination</a:t>
            </a:r>
            <a:r>
              <a:rPr lang="en-US" sz="2000" dirty="0"/>
              <a:t> of </a:t>
            </a:r>
            <a:r>
              <a:rPr lang="en-US" sz="2000" b="1" i="1" dirty="0"/>
              <a:t>divergent</a:t>
            </a:r>
            <a:r>
              <a:rPr lang="en-US" sz="2000" dirty="0"/>
              <a:t> yet </a:t>
            </a:r>
            <a:r>
              <a:rPr lang="en-US" sz="2000" b="1" i="1" dirty="0"/>
              <a:t>complementary</a:t>
            </a:r>
            <a:r>
              <a:rPr lang="en-US" sz="2000" dirty="0"/>
              <a:t> bits of information between 2 or more team members that produces something that is both </a:t>
            </a:r>
            <a:r>
              <a:rPr lang="en-US" sz="2000" b="1" i="1" dirty="0"/>
              <a:t>novel</a:t>
            </a:r>
            <a:r>
              <a:rPr lang="en-US" sz="2000" dirty="0"/>
              <a:t> and </a:t>
            </a:r>
            <a:r>
              <a:rPr lang="en-US" sz="2000" b="1" i="1" dirty="0"/>
              <a:t>potentially</a:t>
            </a:r>
            <a:r>
              <a:rPr lang="en-US" sz="2000" dirty="0"/>
              <a:t> </a:t>
            </a:r>
            <a:r>
              <a:rPr lang="en-US" sz="2000" b="1" i="1" dirty="0"/>
              <a:t>useful</a:t>
            </a:r>
            <a:r>
              <a:rPr lang="en-US" sz="20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Amabile</a:t>
            </a:r>
            <a:r>
              <a:rPr lang="en-US" sz="1400" dirty="0"/>
              <a:t>, 1983; </a:t>
            </a:r>
            <a:r>
              <a:rPr lang="en-US" sz="1400" dirty="0" err="1"/>
              <a:t>Amabile</a:t>
            </a:r>
            <a:r>
              <a:rPr lang="en-US" sz="1400" dirty="0"/>
              <a:t> et al., 1996; Gino et al., 2010; </a:t>
            </a:r>
            <a:r>
              <a:rPr lang="en-US" sz="1400" dirty="0" err="1"/>
              <a:t>Nahapiet</a:t>
            </a:r>
            <a:r>
              <a:rPr lang="en-US" sz="1400" dirty="0"/>
              <a:t> &amp; </a:t>
            </a:r>
            <a:r>
              <a:rPr lang="en-US" sz="1400" dirty="0" err="1"/>
              <a:t>Ghoshal</a:t>
            </a:r>
            <a:r>
              <a:rPr lang="en-US" sz="1400" dirty="0"/>
              <a:t>, 1998)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Team-Based Innovation </a:t>
            </a:r>
          </a:p>
          <a:p>
            <a:pPr lvl="1"/>
            <a:r>
              <a:rPr lang="en-US" sz="2000" dirty="0"/>
              <a:t>Implementation of a novel or useful discovery or product </a:t>
            </a:r>
            <a:r>
              <a:rPr lang="en-US" sz="1400" dirty="0"/>
              <a:t>(</a:t>
            </a:r>
            <a:r>
              <a:rPr lang="en-US" sz="1400" dirty="0" err="1"/>
              <a:t>Hulsheger</a:t>
            </a:r>
            <a:r>
              <a:rPr lang="en-US" sz="1400" dirty="0"/>
              <a:t> et al., 2009)</a:t>
            </a:r>
          </a:p>
          <a:p>
            <a:pPr lvl="1"/>
            <a:r>
              <a:rPr lang="en-US" sz="2000" dirty="0"/>
              <a:t>Translation (taking action to move and transform the idea from one phase to another)</a:t>
            </a:r>
          </a:p>
        </p:txBody>
      </p:sp>
    </p:spTree>
    <p:extLst>
      <p:ext uri="{BB962C8B-B14F-4D97-AF65-F5344CB8AC3E}">
        <p14:creationId xmlns:p14="http://schemas.microsoft.com/office/powerpoint/2010/main" val="36953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02"/>
            <a:ext cx="7336589" cy="1229896"/>
          </a:xfrm>
        </p:spPr>
        <p:txBody>
          <a:bodyPr/>
          <a:lstStyle/>
          <a:p>
            <a:r>
              <a:rPr lang="en-US" dirty="0"/>
              <a:t>The Business of Teamwork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305"/>
            <a:ext cx="8229600" cy="44551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Team-Based Entrepreneurship</a:t>
            </a:r>
          </a:p>
          <a:p>
            <a:pPr marL="342900" lvl="2" indent="-342900"/>
            <a:r>
              <a:rPr lang="en-US" dirty="0"/>
              <a:t>Opportunity-seeking behavior. </a:t>
            </a:r>
          </a:p>
          <a:p>
            <a:pPr marL="342900" lvl="2" indent="-342900"/>
            <a:r>
              <a:rPr lang="en-US" dirty="0"/>
              <a:t>Commercialization. Tech transfer. Start-up activity. University spin-offs. Intellectual property. Licensing. Patent protection. Business incubation. </a:t>
            </a:r>
          </a:p>
          <a:p>
            <a:pPr marL="342900" lvl="2" indent="-342900"/>
            <a:r>
              <a:rPr lang="en-US" dirty="0"/>
              <a:t>Income generation. Profit maximization. Wealth creation.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Team-Based Strategy</a:t>
            </a:r>
          </a:p>
          <a:p>
            <a:r>
              <a:rPr lang="en-US" sz="2000" dirty="0"/>
              <a:t>Advantage-seeking behavior. </a:t>
            </a:r>
          </a:p>
          <a:p>
            <a:r>
              <a:rPr lang="en-US" sz="2000" dirty="0"/>
              <a:t>How to out-perform and out-compete others. </a:t>
            </a:r>
            <a:r>
              <a:rPr lang="en-US" sz="1400" dirty="0"/>
              <a:t>(e.g. Ireland, </a:t>
            </a:r>
            <a:r>
              <a:rPr lang="en-US" sz="1400" dirty="0" err="1"/>
              <a:t>Hitt</a:t>
            </a:r>
            <a:r>
              <a:rPr lang="en-US" sz="1400" dirty="0"/>
              <a:t> and Simon, 2003)</a:t>
            </a:r>
          </a:p>
          <a:p>
            <a:r>
              <a:rPr lang="en-US" sz="2000" dirty="0"/>
              <a:t>Sustainability. Long-range planning. </a:t>
            </a:r>
          </a:p>
        </p:txBody>
      </p:sp>
    </p:spTree>
    <p:extLst>
      <p:ext uri="{BB962C8B-B14F-4D97-AF65-F5344CB8AC3E}">
        <p14:creationId xmlns:p14="http://schemas.microsoft.com/office/powerpoint/2010/main" val="12651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conflict?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578" y="955842"/>
            <a:ext cx="7633795" cy="5089197"/>
          </a:xfrm>
        </p:spPr>
      </p:pic>
    </p:spTree>
    <p:extLst>
      <p:ext uri="{BB962C8B-B14F-4D97-AF65-F5344CB8AC3E}">
        <p14:creationId xmlns:p14="http://schemas.microsoft.com/office/powerpoint/2010/main" val="3933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Primary Sources of Conflict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Task conflict</a:t>
            </a:r>
          </a:p>
          <a:p>
            <a:pPr lvl="1"/>
            <a:r>
              <a:rPr lang="en-US" dirty="0"/>
              <a:t>Ideas, viewpoints and opinions (</a:t>
            </a:r>
            <a:r>
              <a:rPr lang="en-US" dirty="0" err="1"/>
              <a:t>Jehn</a:t>
            </a:r>
            <a:r>
              <a:rPr lang="en-US" dirty="0"/>
              <a:t>, 1995)</a:t>
            </a:r>
          </a:p>
          <a:p>
            <a:pPr marL="0" indent="0">
              <a:buNone/>
            </a:pPr>
            <a:r>
              <a:rPr lang="en-US" sz="2400" dirty="0"/>
              <a:t>Relationship conflict</a:t>
            </a:r>
          </a:p>
          <a:p>
            <a:pPr lvl="1"/>
            <a:r>
              <a:rPr lang="en-US" dirty="0"/>
              <a:t>Interpersonal incompatibilities, annoyance, frustration (</a:t>
            </a:r>
            <a:r>
              <a:rPr lang="en-US" dirty="0" err="1"/>
              <a:t>Jehn</a:t>
            </a:r>
            <a:r>
              <a:rPr lang="en-US" dirty="0"/>
              <a:t>, 1995)</a:t>
            </a:r>
          </a:p>
          <a:p>
            <a:pPr marL="0" indent="0">
              <a:buNone/>
            </a:pPr>
            <a:r>
              <a:rPr lang="en-US" sz="2400" dirty="0"/>
              <a:t>Process conflict</a:t>
            </a:r>
          </a:p>
          <a:p>
            <a:pPr lvl="1"/>
            <a:r>
              <a:rPr lang="en-US" dirty="0"/>
              <a:t>Task delegation, resource allocation, workload sharing (</a:t>
            </a:r>
            <a:r>
              <a:rPr lang="en-US" dirty="0" err="1"/>
              <a:t>Jehn</a:t>
            </a:r>
            <a:r>
              <a:rPr lang="en-US" dirty="0"/>
              <a:t> &amp; </a:t>
            </a:r>
            <a:r>
              <a:rPr lang="en-US" dirty="0" err="1"/>
              <a:t>Bendersky</a:t>
            </a:r>
            <a:r>
              <a:rPr lang="en-US" dirty="0"/>
              <a:t>, 2003)</a:t>
            </a: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can be </a:t>
            </a:r>
            <a:r>
              <a:rPr lang="en-US" i="1" dirty="0"/>
              <a:t>Contagious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0" t="39358" r="21387" b="8763"/>
          <a:stretch/>
        </p:blipFill>
        <p:spPr>
          <a:xfrm>
            <a:off x="457200" y="1085458"/>
            <a:ext cx="8146473" cy="5032710"/>
          </a:xfrm>
        </p:spPr>
      </p:pic>
      <p:sp>
        <p:nvSpPr>
          <p:cNvPr id="5" name="TextBox 4"/>
          <p:cNvSpPr txBox="1"/>
          <p:nvPr/>
        </p:nvSpPr>
        <p:spPr>
          <a:xfrm>
            <a:off x="3117273" y="6099063"/>
            <a:ext cx="4089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Jehn</a:t>
            </a:r>
            <a:r>
              <a:rPr lang="en-US" sz="1000" dirty="0"/>
              <a:t>, K., </a:t>
            </a:r>
            <a:r>
              <a:rPr lang="en-US" sz="1000" dirty="0" err="1"/>
              <a:t>Rispens</a:t>
            </a:r>
            <a:r>
              <a:rPr lang="en-US" sz="1000" dirty="0"/>
              <a:t>, S., </a:t>
            </a:r>
            <a:r>
              <a:rPr lang="en-US" sz="1000" dirty="0" err="1"/>
              <a:t>Jonsen</a:t>
            </a:r>
            <a:r>
              <a:rPr lang="en-US" sz="1000" dirty="0"/>
              <a:t>, K., &amp; Greer, L. (2013). Conflict contagion: a temporal perspective on the development of conflict within teams. </a:t>
            </a:r>
            <a:r>
              <a:rPr lang="en-US" sz="1000" i="1" dirty="0"/>
              <a:t>International Journal of Conflict Management, 24</a:t>
            </a:r>
            <a:r>
              <a:rPr lang="en-US" sz="1000" dirty="0"/>
              <a:t>(4), 352-373. </a:t>
            </a:r>
          </a:p>
        </p:txBody>
      </p:sp>
    </p:spTree>
    <p:extLst>
      <p:ext uri="{BB962C8B-B14F-4D97-AF65-F5344CB8AC3E}">
        <p14:creationId xmlns:p14="http://schemas.microsoft.com/office/powerpoint/2010/main" val="9570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TS Team Science 2.13.14">
  <a:themeElements>
    <a:clrScheme name="Custom 3">
      <a:dk1>
        <a:srgbClr val="006633"/>
      </a:dk1>
      <a:lt1>
        <a:sysClr val="window" lastClr="FFFFFF"/>
      </a:lt1>
      <a:dk2>
        <a:srgbClr val="4C4C4C"/>
      </a:dk2>
      <a:lt2>
        <a:srgbClr val="EEECE1"/>
      </a:lt2>
      <a:accent1>
        <a:srgbClr val="808000"/>
      </a:accent1>
      <a:accent2>
        <a:srgbClr val="7F7F7F"/>
      </a:accent2>
      <a:accent3>
        <a:srgbClr val="9BBB59"/>
      </a:accent3>
      <a:accent4>
        <a:srgbClr val="8CA245"/>
      </a:accent4>
      <a:accent5>
        <a:srgbClr val="BEC698"/>
      </a:accent5>
      <a:accent6>
        <a:srgbClr val="000000"/>
      </a:accent6>
      <a:hlink>
        <a:srgbClr val="167617"/>
      </a:hlink>
      <a:folHlink>
        <a:srgbClr val="2563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chool of Business General Document" ma:contentTypeID="0x010100752586E998A15D4895A49D9CC1F9369700A4444203FAD1BE4C9B7DD2B299B99537" ma:contentTypeVersion="4" ma:contentTypeDescription="General document content type for School of Business" ma:contentTypeScope="" ma:versionID="ce33127334a3132e77d44754a981cf89">
  <xsd:schema xmlns:xsd="http://www.w3.org/2001/XMLSchema" xmlns:xs="http://www.w3.org/2001/XMLSchema" xmlns:p="http://schemas.microsoft.com/office/2006/metadata/properties" xmlns:ns2="fc927c19-c249-4da5-aab2-ddfe07f7c187" targetNamespace="http://schemas.microsoft.com/office/2006/metadata/properties" ma:root="true" ma:fieldsID="18416bf2f6b866ba902b8a7115cd9db4" ns2:_="">
    <xsd:import namespace="fc927c19-c249-4da5-aab2-ddfe07f7c187"/>
    <xsd:element name="properties">
      <xsd:complexType>
        <xsd:sequence>
          <xsd:element name="documentManagement">
            <xsd:complexType>
              <xsd:all>
                <xsd:element ref="ns2:busDocumentDescription"/>
                <xsd:element ref="ns2:busDocumentType" minOccurs="0"/>
                <xsd:element ref="ns2:busDocumentTopic" minOccurs="0"/>
                <xsd:element ref="ns2:busDocumentOwner"/>
                <xsd:element ref="ns2:busDocumentOrg" minOccurs="0"/>
                <xsd:element ref="ns2:busDocumentReviewDate" minOccurs="0"/>
                <xsd:element ref="ns2:busDocumentExpi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27c19-c249-4da5-aab2-ddfe07f7c187" elementFormDefault="qualified">
    <xsd:import namespace="http://schemas.microsoft.com/office/2006/documentManagement/types"/>
    <xsd:import namespace="http://schemas.microsoft.com/office/infopath/2007/PartnerControls"/>
    <xsd:element name="busDocumentDescription" ma:index="2" ma:displayName="Description" ma:internalName="busDocumentDescription">
      <xsd:simpleType>
        <xsd:restriction base="dms:Note">
          <xsd:maxLength value="255"/>
        </xsd:restriction>
      </xsd:simpleType>
    </xsd:element>
    <xsd:element name="busDocumentType" ma:index="3" nillable="true" ma:displayName="Document Type" ma:internalName="busDocument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licy"/>
                    <xsd:enumeration value="Handbook"/>
                    <xsd:enumeration value="Flyer"/>
                    <xsd:enumeration value="Presentation"/>
                    <xsd:enumeration value="Guideline"/>
                    <xsd:enumeration value="Procedure"/>
                    <xsd:enumeration value="Form"/>
                    <xsd:enumeration value="Checklist"/>
                    <xsd:enumeration value="Standard"/>
                    <xsd:enumeration value="Logo"/>
                    <xsd:enumeration value="Stationery"/>
                    <xsd:enumeration value="Request Form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busDocumentTopic" ma:index="4" nillable="true" ma:displayName="Document Topic" ma:internalName="busDocument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anding Toolkit"/>
                    <xsd:enumeration value="Faculty Toolkit"/>
                    <xsd:enumeration value="Staff Toolkit"/>
                    <xsd:enumeration value="Student Toolkit"/>
                  </xsd:restriction>
                </xsd:simpleType>
              </xsd:element>
            </xsd:sequence>
          </xsd:extension>
        </xsd:complexContent>
      </xsd:complexType>
    </xsd:element>
    <xsd:element name="busDocumentOwner" ma:index="5" ma:displayName="Owner" ma:list="UserInfo" ma:SharePointGroup="0" ma:internalName="busDocument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sDocumentOrg" ma:index="6" nillable="true" ma:displayName="Department or Unit" ma:description="Department(s) or unit(s) which this document is associated" ma:internalName="busDocumentOr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ffice of the Dean"/>
                  </xsd:restriction>
                </xsd:simpleType>
              </xsd:element>
            </xsd:sequence>
          </xsd:extension>
        </xsd:complexContent>
      </xsd:complexType>
    </xsd:element>
    <xsd:element name="busDocumentReviewDate" ma:index="7" nillable="true" ma:displayName="Review Date" ma:description="Optional.  Date when document contents should be reviewed for &quot;freshness&quot;." ma:format="DateOnly" ma:internalName="busDocumentReviewDate">
      <xsd:simpleType>
        <xsd:restriction base="dms:DateTime"/>
      </xsd:simpleType>
    </xsd:element>
    <xsd:element name="busDocumentExpires" ma:index="8" nillable="true" ma:displayName="Expires" ma:description="Optional.  Date when the document should no longer appear in lists.  Optionally can be used for records center archive actions." ma:format="DateOnly" ma:internalName="busDocumentExpir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DocumentOrg xmlns="fc927c19-c249-4da5-aab2-ddfe07f7c187">
      <Value>Office of the Dean</Value>
    </busDocumentOrg>
    <busDocumentTopic xmlns="fc927c19-c249-4da5-aab2-ddfe07f7c187">
      <Value>Branding Toolkit</Value>
    </busDocumentTopic>
    <busDocumentOwner xmlns="fc927c19-c249-4da5-aab2-ddfe07f7c187">
      <UserInfo>
        <DisplayName>Julie R Senter</DisplayName>
        <AccountId>21</AccountId>
        <AccountType/>
      </UserInfo>
    </busDocumentOwner>
    <busDocumentExpires xmlns="fc927c19-c249-4da5-aab2-ddfe07f7c187" xsi:nil="true"/>
    <busDocumentReviewDate xmlns="fc927c19-c249-4da5-aab2-ddfe07f7c187" xsi:nil="true"/>
    <busDocumentDescription xmlns="fc927c19-c249-4da5-aab2-ddfe07f7c187">UAB's Green Angles powerpoint template in a 4:3 ration</busDocumentDescription>
    <busDocumentType xmlns="fc927c19-c249-4da5-aab2-ddfe07f7c187">
      <Value>Template</Value>
    </busDocumentType>
  </documentManagement>
</p:properties>
</file>

<file path=customXml/itemProps1.xml><?xml version="1.0" encoding="utf-8"?>
<ds:datastoreItem xmlns:ds="http://schemas.openxmlformats.org/officeDocument/2006/customXml" ds:itemID="{1AC42373-CB21-4F94-80BA-6D0DA19B6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59A90-E5A2-4863-B9BF-39F6BFAF7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927c19-c249-4da5-aab2-ddfe07f7c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38059-89DC-49AC-B834-65CCF93F28CE}">
  <ds:schemaRefs>
    <ds:schemaRef ds:uri="http://purl.org/dc/terms/"/>
    <ds:schemaRef ds:uri="http://schemas.openxmlformats.org/package/2006/metadata/core-properties"/>
    <ds:schemaRef ds:uri="fc927c19-c249-4da5-aab2-ddfe07f7c187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CCTS Team Science 2.13.14</Template>
  <TotalTime>7045</TotalTime>
  <Words>698</Words>
  <Application>Microsoft Office PowerPoint</Application>
  <PresentationFormat>On-screen Show (4:3)</PresentationFormat>
  <Paragraphs>79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Book</vt:lpstr>
      <vt:lpstr>Avenir Heavy</vt:lpstr>
      <vt:lpstr>Avenir Roman</vt:lpstr>
      <vt:lpstr>Calibri</vt:lpstr>
      <vt:lpstr>CCTS Team Science 2.13.14</vt:lpstr>
      <vt:lpstr>Teams: The Secret Ingredient for Innovation  2017 Entrepreneurs and Innovators Conference  Thursday June 22, 2017</vt:lpstr>
      <vt:lpstr>Objectives: At the conclusion of this workshop, participants will be able to identify and describe: </vt:lpstr>
      <vt:lpstr>What is a team?</vt:lpstr>
      <vt:lpstr>What is a team?</vt:lpstr>
      <vt:lpstr>The Business of Teamwork</vt:lpstr>
      <vt:lpstr>The Business of Teamwork</vt:lpstr>
      <vt:lpstr>What is conflict? </vt:lpstr>
      <vt:lpstr>3 Primary Sources of Conflict </vt:lpstr>
      <vt:lpstr>Conflict can be Contagious </vt:lpstr>
      <vt:lpstr>Conflict can be Multiplex</vt:lpstr>
      <vt:lpstr>Psychological Safety in Teams</vt:lpstr>
      <vt:lpstr>Psychological Safety (Edmondson, 1999; Edmondson &amp; Lei, 2013) </vt:lpstr>
      <vt:lpstr>For Discussion/Next Steps</vt:lpstr>
      <vt:lpstr>Questions? </vt:lpstr>
    </vt:vector>
  </TitlesOfParts>
  <Company>University of Alabama at Birmingham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Science</dc:title>
  <dc:creator>Anthony C Hood</dc:creator>
  <cp:lastModifiedBy>Anthony C Hood</cp:lastModifiedBy>
  <cp:revision>416</cp:revision>
  <cp:lastPrinted>2016-06-07T14:18:26Z</cp:lastPrinted>
  <dcterms:created xsi:type="dcterms:W3CDTF">2014-02-11T20:21:54Z</dcterms:created>
  <dcterms:modified xsi:type="dcterms:W3CDTF">2017-06-22T14:10:30Z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0x010100752586E998A15D4895A49D9CC1F9369700A4444203FAD1BE4C9B7DD2B299B99537</vt:lpwstr>
  </property>
</Properties>
</file>