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</p:sldMasterIdLst>
  <p:notesMasterIdLst>
    <p:notesMasterId r:id="rId15"/>
  </p:notesMasterIdLst>
  <p:sldIdLst>
    <p:sldId id="267" r:id="rId4"/>
    <p:sldId id="263" r:id="rId5"/>
    <p:sldId id="262" r:id="rId6"/>
    <p:sldId id="258" r:id="rId7"/>
    <p:sldId id="260" r:id="rId8"/>
    <p:sldId id="261" r:id="rId9"/>
    <p:sldId id="259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7" autoAdjust="0"/>
    <p:restoredTop sz="94660" autoAdjust="0"/>
  </p:normalViewPr>
  <p:slideViewPr>
    <p:cSldViewPr>
      <p:cViewPr varScale="1">
        <p:scale>
          <a:sx n="95" d="100"/>
          <a:sy n="95" d="100"/>
        </p:scale>
        <p:origin x="76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2CB2-0541-4CDB-AE1B-7E217660B9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5CF8-D4F8-492C-9220-92CE9D7C1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r>
              <a:rPr lang="en-US" dirty="0" smtClean="0"/>
              <a:t>Innovations = Academic</a:t>
            </a:r>
            <a:r>
              <a:rPr lang="en-US" baseline="0" dirty="0" smtClean="0"/>
              <a:t> Medical Center personnel are striving to be innovative in everything they do (research, teaching, patient care and service)</a:t>
            </a:r>
            <a:endParaRPr lang="en-US" dirty="0" smtClean="0"/>
          </a:p>
          <a:p>
            <a:r>
              <a:rPr lang="en-US" dirty="0" smtClean="0"/>
              <a:t>Customers =</a:t>
            </a:r>
            <a:r>
              <a:rPr lang="en-US" baseline="0" dirty="0" smtClean="0"/>
              <a:t> Patients, teams, journal reviewers,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E7E73-949A-44BE-AB72-7AFB5DEE0E6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9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3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7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4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2753" y="2767263"/>
            <a:ext cx="5601419" cy="1376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77933C"/>
                </a:solidFill>
                <a:latin typeface="+mj-lt"/>
                <a:cs typeface="Avenir Heavy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2753" y="4250245"/>
            <a:ext cx="5601419" cy="2353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1229" y="614992"/>
            <a:ext cx="3051674" cy="7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158"/>
            <a:ext cx="7336589" cy="10293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  <a:cs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054"/>
            <a:ext cx="8229600" cy="445511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800" b="0" i="0">
                <a:latin typeface="+mn-lt"/>
                <a:cs typeface="Avenir Roman"/>
              </a:defRPr>
            </a:lvl1pPr>
            <a:lvl2pPr marL="684213" indent="-339725"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627063" algn="l"/>
              </a:tabLst>
              <a:defRPr sz="2400" b="0" i="0">
                <a:latin typeface="+mn-lt"/>
                <a:cs typeface="Avenir Roman"/>
              </a:defRPr>
            </a:lvl2pPr>
            <a:lvl3pPr marL="971550" indent="-231775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000" b="0" i="0">
                <a:latin typeface="+mn-lt"/>
                <a:cs typeface="Avenir Roman"/>
              </a:defRPr>
            </a:lvl3pPr>
            <a:lvl4pPr marL="1316038" indent="-287338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1600" b="0" i="0">
                <a:latin typeface="+mn-lt"/>
                <a:cs typeface="Avenir Roman"/>
              </a:defRPr>
            </a:lvl4pPr>
            <a:lvl5pPr marL="1598613" indent="-282575">
              <a:defRPr b="0" i="0">
                <a:latin typeface="Avenir Roman"/>
                <a:cs typeface="Avenir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6749" y="6253612"/>
            <a:ext cx="1640639" cy="4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6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158"/>
            <a:ext cx="7309853" cy="10293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  <a:cs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6749" y="6253612"/>
            <a:ext cx="1640639" cy="4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6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2753" y="2767263"/>
            <a:ext cx="5601419" cy="1376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77933C"/>
                </a:solidFill>
                <a:latin typeface="+mj-lt"/>
                <a:cs typeface="Avenir Heavy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2753" y="4250245"/>
            <a:ext cx="5601419" cy="2353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1229" y="614992"/>
            <a:ext cx="3051674" cy="7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5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158"/>
            <a:ext cx="7336589" cy="10293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  <a:cs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054"/>
            <a:ext cx="8229600" cy="445511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800" b="0" i="0">
                <a:latin typeface="+mn-lt"/>
                <a:cs typeface="Avenir Roman"/>
              </a:defRPr>
            </a:lvl1pPr>
            <a:lvl2pPr marL="684213" indent="-339725"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627063" algn="l"/>
              </a:tabLst>
              <a:defRPr sz="2400" b="0" i="0">
                <a:latin typeface="+mn-lt"/>
                <a:cs typeface="Avenir Roman"/>
              </a:defRPr>
            </a:lvl2pPr>
            <a:lvl3pPr marL="971550" indent="-231775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000" b="0" i="0">
                <a:latin typeface="+mn-lt"/>
                <a:cs typeface="Avenir Roman"/>
              </a:defRPr>
            </a:lvl3pPr>
            <a:lvl4pPr marL="1316038" indent="-287338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1600" b="0" i="0">
                <a:latin typeface="+mn-lt"/>
                <a:cs typeface="Avenir Roman"/>
              </a:defRPr>
            </a:lvl4pPr>
            <a:lvl5pPr marL="1598613" indent="-282575">
              <a:defRPr b="0" i="0">
                <a:latin typeface="Avenir Roman"/>
                <a:cs typeface="Avenir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6749" y="6253612"/>
            <a:ext cx="1640639" cy="4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158"/>
            <a:ext cx="7309853" cy="10293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  <a:cs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6749" y="6253612"/>
            <a:ext cx="1640639" cy="4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9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7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7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3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9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8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9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4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6225"/>
            <a:ext cx="842962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3DF2-A77C-43F8-A17A-8BDC07C0D1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FECC-937C-4854-A914-B491CEE159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8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50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63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2753" y="2687334"/>
            <a:ext cx="5601419" cy="1376948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Personal Branding and Team Science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Anthony C. Hood, PhD</a:t>
            </a:r>
          </a:p>
          <a:p>
            <a:r>
              <a:rPr lang="en-US" sz="2400" dirty="0" smtClean="0"/>
              <a:t>Organizational Scientist</a:t>
            </a:r>
          </a:p>
          <a:p>
            <a:r>
              <a:rPr lang="en-US" sz="2400" dirty="0" smtClean="0"/>
              <a:t>Assistant Professor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8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Science  &amp; Key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8" indent="-458788">
              <a:lnSpc>
                <a:spcPct val="150000"/>
              </a:lnSpc>
              <a:buNone/>
            </a:pPr>
            <a:r>
              <a:rPr lang="en-US" sz="1200" dirty="0"/>
              <a:t>Blank, S. (2013, May). Why the lean startup changes everything. </a:t>
            </a:r>
            <a:r>
              <a:rPr lang="en-US" sz="1200" i="1" dirty="0"/>
              <a:t>Harvard Business Review,</a:t>
            </a:r>
            <a:r>
              <a:rPr lang="en-US" sz="1200" dirty="0"/>
              <a:t>  3-9.</a:t>
            </a:r>
            <a:endParaRPr lang="en-US" sz="1200" dirty="0" smtClean="0"/>
          </a:p>
          <a:p>
            <a:pPr marL="458788" indent="-458788">
              <a:lnSpc>
                <a:spcPct val="150000"/>
              </a:lnSpc>
              <a:buNone/>
            </a:pPr>
            <a:r>
              <a:rPr lang="en-US" sz="1200" dirty="0" err="1" smtClean="0"/>
              <a:t>Börner</a:t>
            </a:r>
            <a:r>
              <a:rPr lang="en-US" sz="1200" dirty="0" smtClean="0"/>
              <a:t>, K. Contractor, N., Falk-</a:t>
            </a:r>
            <a:r>
              <a:rPr lang="en-US" sz="1200" dirty="0" err="1" smtClean="0"/>
              <a:t>Krzesinski</a:t>
            </a:r>
            <a:r>
              <a:rPr lang="en-US" sz="1200" dirty="0" smtClean="0"/>
              <a:t>, Fiore, S.M., Hall, K.L., </a:t>
            </a:r>
            <a:r>
              <a:rPr lang="en-US" sz="1200" dirty="0" err="1" smtClean="0"/>
              <a:t>Keyton</a:t>
            </a:r>
            <a:r>
              <a:rPr lang="en-US" sz="1200" dirty="0" smtClean="0"/>
              <a:t>, J., Spring, B., </a:t>
            </a:r>
            <a:r>
              <a:rPr lang="en-US" sz="1200" dirty="0" err="1" smtClean="0"/>
              <a:t>Stokols</a:t>
            </a:r>
            <a:r>
              <a:rPr lang="en-US" sz="1200" dirty="0" smtClean="0"/>
              <a:t>, D., </a:t>
            </a:r>
            <a:r>
              <a:rPr lang="en-US" sz="1200" dirty="0" err="1" smtClean="0"/>
              <a:t>Trochim</a:t>
            </a:r>
            <a:r>
              <a:rPr lang="en-US" sz="1200" dirty="0" smtClean="0"/>
              <a:t>, W., &amp; </a:t>
            </a:r>
            <a:r>
              <a:rPr lang="en-US" sz="1200" dirty="0" err="1" smtClean="0"/>
              <a:t>Uzzi</a:t>
            </a:r>
            <a:r>
              <a:rPr lang="en-US" sz="1200" dirty="0" smtClean="0"/>
              <a:t>, B. (2010). A multi-level systems perspective for the science of team science. </a:t>
            </a:r>
            <a:r>
              <a:rPr lang="en-US" sz="1200" i="1" dirty="0" smtClean="0"/>
              <a:t>Science Translational Medicine, </a:t>
            </a:r>
            <a:r>
              <a:rPr lang="en-US" sz="1200" dirty="0" smtClean="0"/>
              <a:t>2(49): 49cm24.</a:t>
            </a:r>
          </a:p>
          <a:p>
            <a:pPr marL="458788" indent="-458788">
              <a:lnSpc>
                <a:spcPct val="150000"/>
              </a:lnSpc>
              <a:buNone/>
            </a:pPr>
            <a:r>
              <a:rPr lang="en-US" sz="1200" dirty="0" smtClean="0"/>
              <a:t>Hall, K.L., Vogel, A.L., </a:t>
            </a:r>
            <a:r>
              <a:rPr lang="en-US" sz="1200" dirty="0" err="1" smtClean="0"/>
              <a:t>Stipleman</a:t>
            </a:r>
            <a:r>
              <a:rPr lang="en-US" sz="1200" dirty="0" smtClean="0"/>
              <a:t>, B.A., </a:t>
            </a:r>
            <a:r>
              <a:rPr lang="en-US" sz="1200" dirty="0" err="1" smtClean="0"/>
              <a:t>Stokols</a:t>
            </a:r>
            <a:r>
              <a:rPr lang="en-US" sz="1200" dirty="0" smtClean="0"/>
              <a:t>, D., Morgan, G., &amp; </a:t>
            </a:r>
            <a:r>
              <a:rPr lang="en-US" sz="1200" dirty="0" err="1" smtClean="0"/>
              <a:t>Gehlert</a:t>
            </a:r>
            <a:r>
              <a:rPr lang="en-US" sz="1200" dirty="0" smtClean="0"/>
              <a:t>, S. (2012). A four-phase model of transdisciplinary team-based research: goals, team processes, and strategies. </a:t>
            </a:r>
            <a:r>
              <a:rPr lang="en-US" sz="1200" i="1" dirty="0" smtClean="0"/>
              <a:t>TBM,</a:t>
            </a:r>
            <a:r>
              <a:rPr lang="en-US" sz="1200" dirty="0" smtClean="0"/>
              <a:t> 2: 415-430.</a:t>
            </a:r>
          </a:p>
          <a:p>
            <a:pPr marL="458788" indent="-458788">
              <a:lnSpc>
                <a:spcPct val="150000"/>
              </a:lnSpc>
              <a:buNone/>
            </a:pPr>
            <a:r>
              <a:rPr lang="en-US" sz="1200" dirty="0" err="1" smtClean="0"/>
              <a:t>Stokols</a:t>
            </a:r>
            <a:r>
              <a:rPr lang="en-US" sz="1200" dirty="0"/>
              <a:t>, D., Hall, K.L., Taylor, B.K., &amp; Moser, R.P. (2008). The science of team science: overview of the field and introduction to the supplement. </a:t>
            </a:r>
            <a:r>
              <a:rPr lang="en-US" sz="1200" i="1" dirty="0"/>
              <a:t>American Journal of Preventative Medicine, </a:t>
            </a:r>
            <a:r>
              <a:rPr lang="en-US" sz="1200" dirty="0"/>
              <a:t>35(2S): S77-S89.</a:t>
            </a:r>
          </a:p>
          <a:p>
            <a:pPr marL="458788" indent="-458788">
              <a:lnSpc>
                <a:spcPct val="150000"/>
              </a:lnSpc>
              <a:buNone/>
            </a:pPr>
            <a:r>
              <a:rPr lang="en-US" sz="1200" dirty="0" err="1"/>
              <a:t>Stokols</a:t>
            </a:r>
            <a:r>
              <a:rPr lang="en-US" sz="1200" dirty="0"/>
              <a:t>, D., </a:t>
            </a:r>
            <a:r>
              <a:rPr lang="en-US" sz="1200" dirty="0" err="1"/>
              <a:t>Misra</a:t>
            </a:r>
            <a:r>
              <a:rPr lang="en-US" sz="1200" dirty="0"/>
              <a:t>, S., Moser, R.P., Hall, K.L., &amp; Taylor, B.K. (2008). The ecology of team science: understanding the contextual influences on transdisciplinary collaboration. </a:t>
            </a:r>
            <a:r>
              <a:rPr lang="en-US" sz="1200" i="1" dirty="0"/>
              <a:t>American Journal of Preventative Medicine, </a:t>
            </a:r>
            <a:r>
              <a:rPr lang="en-US" sz="1200" dirty="0"/>
              <a:t>35(2S): S96-S115.</a:t>
            </a:r>
          </a:p>
          <a:p>
            <a:pPr marL="458788" indent="-458788">
              <a:lnSpc>
                <a:spcPct val="150000"/>
              </a:lnSpc>
              <a:buNone/>
            </a:pPr>
            <a:r>
              <a:rPr lang="en-US" sz="1200" dirty="0" smtClean="0"/>
              <a:t>Winter, S.J., &amp; </a:t>
            </a:r>
            <a:r>
              <a:rPr lang="en-US" sz="1200" dirty="0" err="1" smtClean="0"/>
              <a:t>Berente</a:t>
            </a:r>
            <a:r>
              <a:rPr lang="en-US" sz="1200" dirty="0" smtClean="0"/>
              <a:t>, N. (2012). A commentary on the pluralistic goals, logics of action, and institutional contexts of translational team science. </a:t>
            </a:r>
            <a:r>
              <a:rPr lang="en-US" sz="1200" i="1" dirty="0" smtClean="0"/>
              <a:t>TBM, </a:t>
            </a:r>
            <a:r>
              <a:rPr lang="en-US" sz="1200" dirty="0" smtClean="0"/>
              <a:t>2: 441-445.</a:t>
            </a:r>
          </a:p>
          <a:p>
            <a:pPr marL="458788" indent="-458788">
              <a:lnSpc>
                <a:spcPct val="150000"/>
              </a:lnSpc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12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Science  &amp; Key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/>
              <a:t>Brandon, D. P., &amp; Hollingshead, A. B. 2004. </a:t>
            </a:r>
            <a:r>
              <a:rPr lang="en-US" sz="1200" dirty="0" err="1"/>
              <a:t>Transactive</a:t>
            </a:r>
            <a:r>
              <a:rPr lang="en-US" sz="1200" dirty="0"/>
              <a:t> Memory Systems in Organizations: Matching Tasks, Expertise, and People. </a:t>
            </a:r>
            <a:r>
              <a:rPr lang="en-US" sz="1200" dirty="0" smtClean="0"/>
              <a:t>	</a:t>
            </a:r>
            <a:r>
              <a:rPr lang="en-US" sz="1200" b="1" i="1" dirty="0" smtClean="0"/>
              <a:t>Organization </a:t>
            </a:r>
            <a:r>
              <a:rPr lang="en-US" sz="1200" b="1" i="1" dirty="0"/>
              <a:t>Science</a:t>
            </a:r>
            <a:r>
              <a:rPr lang="en-US" sz="1200" dirty="0"/>
              <a:t>, 15(6): 633-644.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/>
              <a:t>De Wit, F. R. C., Greer, L. L., &amp; </a:t>
            </a:r>
            <a:r>
              <a:rPr lang="en-US" sz="1200" dirty="0" err="1"/>
              <a:t>Jehn</a:t>
            </a:r>
            <a:r>
              <a:rPr lang="en-US" sz="1200" dirty="0"/>
              <a:t>, K. A. 2011. The paradox of intragroup conflict: A </a:t>
            </a:r>
            <a:r>
              <a:rPr lang="en-US" sz="1200" dirty="0" smtClean="0"/>
              <a:t>meta-analysis</a:t>
            </a:r>
            <a:r>
              <a:rPr lang="en-US" sz="1200" dirty="0"/>
              <a:t>. </a:t>
            </a:r>
            <a:r>
              <a:rPr lang="en-US" sz="1200" b="1" i="1" dirty="0"/>
              <a:t>Journal of Applied Psychology</a:t>
            </a:r>
            <a:r>
              <a:rPr lang="en-US" sz="1200" dirty="0"/>
              <a:t>. </a:t>
            </a:r>
            <a:r>
              <a:rPr lang="en-US" sz="1200" dirty="0" smtClean="0"/>
              <a:t>	97</a:t>
            </a:r>
            <a:r>
              <a:rPr lang="en-US" sz="1200" dirty="0"/>
              <a:t>, 360-390.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 smtClean="0"/>
              <a:t>Edmondson</a:t>
            </a:r>
            <a:r>
              <a:rPr lang="en-US" sz="1200" dirty="0"/>
              <a:t>, A. 1999. Psychological safety and learning behavior in work teams. </a:t>
            </a:r>
            <a:r>
              <a:rPr lang="en-US" sz="1200" b="1" i="1" dirty="0"/>
              <a:t>Administrative </a:t>
            </a:r>
            <a:r>
              <a:rPr lang="en-US" sz="1200" b="1" i="1" dirty="0" smtClean="0"/>
              <a:t>Science</a:t>
            </a:r>
            <a:r>
              <a:rPr lang="en-US" sz="1200" dirty="0" smtClean="0"/>
              <a:t> </a:t>
            </a:r>
            <a:r>
              <a:rPr lang="en-US" sz="1200" b="1" i="1" dirty="0"/>
              <a:t>Quarterly, </a:t>
            </a:r>
            <a:r>
              <a:rPr lang="en-US" sz="1200" dirty="0"/>
              <a:t>44: 350–383.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 err="1"/>
              <a:t>Hülsheger</a:t>
            </a:r>
            <a:r>
              <a:rPr lang="en-US" sz="1200" dirty="0"/>
              <a:t>, U. R., Anderson, N., &amp; Salgado, J. F. 2009. Team-level predictors of innovation at </a:t>
            </a:r>
            <a:r>
              <a:rPr lang="en-US" sz="1200" dirty="0" smtClean="0"/>
              <a:t>work</a:t>
            </a:r>
            <a:r>
              <a:rPr lang="en-US" sz="1200" dirty="0"/>
              <a:t>: A comprehensive meta-analysis </a:t>
            </a:r>
            <a:r>
              <a:rPr lang="en-US" sz="1200" dirty="0" smtClean="0"/>
              <a:t>	spanning </a:t>
            </a:r>
            <a:r>
              <a:rPr lang="en-US" sz="1200" dirty="0"/>
              <a:t>three decades of research. </a:t>
            </a:r>
            <a:r>
              <a:rPr lang="en-US" sz="1200" b="1" i="1" dirty="0"/>
              <a:t>Journal </a:t>
            </a:r>
            <a:r>
              <a:rPr lang="en-US" sz="1200" b="1" i="1" dirty="0" smtClean="0"/>
              <a:t>of </a:t>
            </a:r>
            <a:r>
              <a:rPr lang="en-US" sz="1200" b="1" i="1" dirty="0"/>
              <a:t>Applied Psychology</a:t>
            </a:r>
            <a:r>
              <a:rPr lang="en-US" sz="1200" dirty="0"/>
              <a:t>, 94: 1128-1145.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 smtClean="0">
                <a:ea typeface="Calibri"/>
                <a:cs typeface="Times New Roman"/>
              </a:rPr>
              <a:t>Lewis</a:t>
            </a:r>
            <a:r>
              <a:rPr lang="en-US" sz="1200" dirty="0">
                <a:ea typeface="Calibri"/>
                <a:cs typeface="Times New Roman"/>
              </a:rPr>
              <a:t>, K. (2003). Measuring </a:t>
            </a:r>
            <a:r>
              <a:rPr lang="en-US" sz="1200" dirty="0" err="1">
                <a:ea typeface="Calibri"/>
                <a:cs typeface="Times New Roman"/>
              </a:rPr>
              <a:t>transactive</a:t>
            </a:r>
            <a:r>
              <a:rPr lang="en-US" sz="1200" dirty="0">
                <a:ea typeface="Calibri"/>
                <a:cs typeface="Times New Roman"/>
              </a:rPr>
              <a:t> memory systems in the field: Scale development and validation. </a:t>
            </a:r>
            <a:r>
              <a:rPr lang="en-US" sz="1200" i="1" dirty="0">
                <a:ea typeface="Calibri"/>
                <a:cs typeface="Times New Roman"/>
              </a:rPr>
              <a:t>Journal of Applied </a:t>
            </a:r>
            <a:r>
              <a:rPr lang="en-US" sz="1200" i="1" dirty="0" smtClean="0">
                <a:ea typeface="Calibri"/>
                <a:cs typeface="Times New Roman"/>
              </a:rPr>
              <a:t>	Psychology</a:t>
            </a:r>
            <a:r>
              <a:rPr lang="en-US" sz="1200" i="1" dirty="0">
                <a:ea typeface="Calibri"/>
                <a:cs typeface="Times New Roman"/>
              </a:rPr>
              <a:t>, 88</a:t>
            </a:r>
            <a:r>
              <a:rPr lang="en-US" sz="1200" dirty="0">
                <a:ea typeface="Calibri"/>
                <a:cs typeface="Times New Roman"/>
              </a:rPr>
              <a:t>, 587-604. </a:t>
            </a:r>
            <a:endParaRPr lang="en-US" sz="12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/>
              <a:t>Lewis, K., &amp; Herndon, B. (2011). </a:t>
            </a:r>
            <a:r>
              <a:rPr lang="en-US" sz="1200" dirty="0" err="1"/>
              <a:t>Transactive</a:t>
            </a:r>
            <a:r>
              <a:rPr lang="en-US" sz="1200" dirty="0"/>
              <a:t> memory systems: Current issues and future research directions. </a:t>
            </a:r>
            <a:r>
              <a:rPr lang="en-US" sz="1200" i="1" dirty="0"/>
              <a:t>Organization Science. </a:t>
            </a:r>
            <a:r>
              <a:rPr lang="en-US" sz="1200" i="1" dirty="0" smtClean="0"/>
              <a:t>	22,</a:t>
            </a:r>
            <a:r>
              <a:rPr lang="en-US" sz="1200" dirty="0" smtClean="0"/>
              <a:t>1254-1265</a:t>
            </a:r>
            <a:r>
              <a:rPr lang="en-US" sz="1200" dirty="0"/>
              <a:t>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/>
              <a:t>Hollingshead, A. B. (1998). Retrieval processes in </a:t>
            </a:r>
            <a:r>
              <a:rPr lang="en-US" sz="1200" dirty="0" err="1"/>
              <a:t>transactive</a:t>
            </a:r>
            <a:r>
              <a:rPr lang="en-US" sz="1200" dirty="0"/>
              <a:t> memory systems. </a:t>
            </a:r>
            <a:r>
              <a:rPr lang="en-US" sz="1200" i="1" dirty="0"/>
              <a:t>Journal of	Personality and Social Psychology, 74,</a:t>
            </a:r>
            <a:r>
              <a:rPr lang="en-US" sz="1200" dirty="0"/>
              <a:t> </a:t>
            </a:r>
            <a:r>
              <a:rPr lang="en-US" sz="1200" dirty="0" smtClean="0"/>
              <a:t>	659-671</a:t>
            </a:r>
            <a:r>
              <a:rPr lang="en-US" sz="1200" dirty="0"/>
              <a:t>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/>
              <a:t>Wegner, D. M. (1987). </a:t>
            </a:r>
            <a:r>
              <a:rPr lang="en-US" sz="1200" dirty="0" err="1"/>
              <a:t>Transactive</a:t>
            </a:r>
            <a:r>
              <a:rPr lang="en-US" sz="1200" dirty="0"/>
              <a:t> memory: A contemporary analysis of the group mind. In </a:t>
            </a:r>
            <a:r>
              <a:rPr lang="en-US" sz="1200" dirty="0" err="1" smtClean="0"/>
              <a:t>B.Mullen</a:t>
            </a:r>
            <a:r>
              <a:rPr lang="en-US" sz="1200" dirty="0" smtClean="0"/>
              <a:t> </a:t>
            </a:r>
            <a:r>
              <a:rPr lang="en-US" sz="1200" dirty="0"/>
              <a:t>&amp; G. R. Goethals (Eds.), </a:t>
            </a:r>
            <a:r>
              <a:rPr lang="en-US" sz="1200" dirty="0" smtClean="0"/>
              <a:t>	</a:t>
            </a:r>
            <a:r>
              <a:rPr lang="en-US" sz="1200" i="1" dirty="0" smtClean="0"/>
              <a:t>Theories </a:t>
            </a:r>
            <a:r>
              <a:rPr lang="en-US" sz="1200" i="1" dirty="0"/>
              <a:t>of Group Behavior</a:t>
            </a:r>
            <a:r>
              <a:rPr lang="en-US" sz="1200" dirty="0"/>
              <a:t> (Vol. 9, pp. 185-208). NY:	Springer-</a:t>
            </a:r>
            <a:r>
              <a:rPr lang="en-US" sz="1200" dirty="0" err="1"/>
              <a:t>Verlag</a:t>
            </a:r>
            <a:r>
              <a:rPr lang="en-US" sz="1200" dirty="0"/>
              <a:t>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98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158"/>
            <a:ext cx="7336589" cy="1229896"/>
          </a:xfrm>
        </p:spPr>
        <p:txBody>
          <a:bodyPr/>
          <a:lstStyle/>
          <a:p>
            <a:r>
              <a:rPr lang="en-US" sz="2400" dirty="0" smtClean="0"/>
              <a:t>Professional development exercise: Answer the following regarding your current work (e.g. research project, grant, intervention, lab, clinic, teaching,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600" dirty="0"/>
              <a:t>Value proposition-How does </a:t>
            </a:r>
            <a:r>
              <a:rPr lang="en-US" sz="1600" dirty="0" smtClean="0"/>
              <a:t>your work create </a:t>
            </a:r>
            <a:r>
              <a:rPr lang="en-US" sz="1600" dirty="0"/>
              <a:t>value in terms of relieving customers’ “pains” or creating desired “gains”?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Customer segments-Who is the ideal customer for your work and what are their most pressing pains and gains? 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Channels-How does the customer prefer to take delivery of your work ?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Customer Relationships – How </a:t>
            </a:r>
            <a:r>
              <a:rPr lang="en-US" sz="1600" dirty="0" smtClean="0"/>
              <a:t>do you plan to get</a:t>
            </a:r>
            <a:r>
              <a:rPr lang="en-US" sz="1600" dirty="0"/>
              <a:t>, keep and grow </a:t>
            </a:r>
            <a:r>
              <a:rPr lang="en-US" sz="1600" dirty="0" smtClean="0"/>
              <a:t>users of </a:t>
            </a:r>
            <a:r>
              <a:rPr lang="en-US" sz="1600" dirty="0"/>
              <a:t>your work ?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Revenue Streams-How does your work generate recurring </a:t>
            </a:r>
            <a:r>
              <a:rPr lang="en-US" sz="1600" dirty="0" smtClean="0"/>
              <a:t>income to </a:t>
            </a:r>
            <a:r>
              <a:rPr lang="en-US" sz="1600" dirty="0"/>
              <a:t>cover </a:t>
            </a:r>
            <a:r>
              <a:rPr lang="en-US" sz="1600" dirty="0" smtClean="0"/>
              <a:t>your expenses? </a:t>
            </a:r>
            <a:endParaRPr lang="en-US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Key Partners-What other entities will be needed to support your work and what are the mutual interests of all parties involved?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Key Resources-What are the tangible (e.g. info technology) and intangible (e.g. know-what) assets needed </a:t>
            </a:r>
            <a:r>
              <a:rPr lang="en-US" sz="1600" dirty="0" smtClean="0"/>
              <a:t>to sustain </a:t>
            </a:r>
            <a:r>
              <a:rPr lang="en-US" sz="1600" dirty="0"/>
              <a:t>your </a:t>
            </a:r>
            <a:r>
              <a:rPr lang="en-US" sz="1600" dirty="0" smtClean="0"/>
              <a:t>work?</a:t>
            </a:r>
            <a:endParaRPr lang="en-US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Key </a:t>
            </a:r>
            <a:r>
              <a:rPr lang="en-US" sz="1600" dirty="0" smtClean="0"/>
              <a:t>Activities - What expertise is necessary </a:t>
            </a:r>
            <a:r>
              <a:rPr lang="en-US" sz="1600" dirty="0"/>
              <a:t>to sustain your </a:t>
            </a:r>
            <a:r>
              <a:rPr lang="en-US" sz="1600" dirty="0" smtClean="0"/>
              <a:t>work?</a:t>
            </a:r>
            <a:endParaRPr lang="en-US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Key Costs-What are the estimated expenses associated with creating value for customers and generating sufficient amounts of revenue to cover </a:t>
            </a:r>
            <a:r>
              <a:rPr lang="en-US" sz="1600" dirty="0" smtClean="0"/>
              <a:t>your expenses</a:t>
            </a:r>
            <a:r>
              <a:rPr lang="en-US" sz="1600" dirty="0"/>
              <a:t>? </a:t>
            </a:r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97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smtClean="0"/>
              <a:t>Mental </a:t>
            </a:r>
            <a:r>
              <a:rPr lang="en-US" dirty="0"/>
              <a:t>M</a:t>
            </a:r>
            <a:r>
              <a:rPr lang="en-US" dirty="0" smtClean="0"/>
              <a:t>odel</a:t>
            </a:r>
            <a:r>
              <a:rPr lang="en-US" dirty="0"/>
              <a:t>?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Avenir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514"/>
            <a:ext cx="8229600" cy="4836426"/>
          </a:xfrm>
        </p:spPr>
        <p:txBody>
          <a:bodyPr/>
          <a:lstStyle/>
          <a:p>
            <a:r>
              <a:rPr lang="en-US" dirty="0" smtClean="0"/>
              <a:t>A cognitive representation of a system and how it works </a:t>
            </a:r>
            <a:r>
              <a:rPr lang="en-US" sz="1800" dirty="0" smtClean="0"/>
              <a:t>(Johnson-Laird, 1983)</a:t>
            </a:r>
          </a:p>
          <a:p>
            <a:r>
              <a:rPr lang="en-US" dirty="0" smtClean="0"/>
              <a:t>Mental models comprise: </a:t>
            </a:r>
          </a:p>
          <a:p>
            <a:pPr lvl="1"/>
            <a:r>
              <a:rPr lang="en-US" dirty="0" smtClean="0"/>
              <a:t>System components (or constructs)</a:t>
            </a:r>
          </a:p>
          <a:p>
            <a:pPr lvl="1"/>
            <a:r>
              <a:rPr lang="en-US" dirty="0" smtClean="0"/>
              <a:t>Content and properties of the components</a:t>
            </a:r>
          </a:p>
          <a:p>
            <a:pPr lvl="1"/>
            <a:r>
              <a:rPr lang="en-US" dirty="0" smtClean="0"/>
              <a:t>Relationships between and among the components</a:t>
            </a:r>
          </a:p>
          <a:p>
            <a:r>
              <a:rPr lang="en-US" dirty="0" smtClean="0"/>
              <a:t>Related terminology/concepts for groups &amp; teams:</a:t>
            </a:r>
          </a:p>
          <a:p>
            <a:pPr lvl="1"/>
            <a:r>
              <a:rPr lang="en-US" dirty="0" smtClean="0"/>
              <a:t>Shared cognition, schemas, </a:t>
            </a:r>
            <a:r>
              <a:rPr lang="en-US" dirty="0" err="1" smtClean="0"/>
              <a:t>transactive</a:t>
            </a:r>
            <a:r>
              <a:rPr lang="en-US" dirty="0" smtClean="0"/>
              <a:t> memory,  knowledge structure, cognitive structure, cognitive map, conceptual framework, logic model, being on the “same page”,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39552" y="1628774"/>
            <a:ext cx="1512515" cy="302436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8385" y="1628772"/>
            <a:ext cx="1512515" cy="13684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08487" y="1628773"/>
            <a:ext cx="1512515" cy="3024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9182" y="1628772"/>
            <a:ext cx="1512515" cy="1368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defTabSz="914400"/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92950" y="1628771"/>
            <a:ext cx="1670050" cy="3024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78385" y="3716338"/>
            <a:ext cx="1512515" cy="9366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79182" y="3716511"/>
            <a:ext cx="1512515" cy="936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defTabSz="914400"/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552" y="5084762"/>
            <a:ext cx="3960440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5025" y="5084762"/>
            <a:ext cx="3960440" cy="865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endParaRPr lang="da-DK" sz="1200" dirty="0" smtClean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797152"/>
            <a:ext cx="561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23" y="4797152"/>
            <a:ext cx="504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58813" y="260344"/>
            <a:ext cx="4329087" cy="576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da-DK" sz="1600" b="1" dirty="0">
                <a:solidFill>
                  <a:prstClr val="black"/>
                </a:solidFill>
              </a:rPr>
              <a:t>Dr. Hood’s BUS 450 Capstone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319658"/>
            <a:ext cx="447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813" y="199222"/>
            <a:ext cx="82388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Blank Mental Model Canvas 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01079" y="5082675"/>
            <a:ext cx="1530903" cy="865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8385" y="5084762"/>
            <a:ext cx="1796715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39552" y="1628774"/>
            <a:ext cx="1512515" cy="302436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Research team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>
                <a:solidFill>
                  <a:prstClr val="black"/>
                </a:solidFill>
              </a:rPr>
              <a:t>RAs, Post Docs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Centers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Community Partners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Industry Partners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Financial Partners</a:t>
            </a:r>
          </a:p>
          <a:p>
            <a:pPr marL="171450" indent="-171450" defTabSz="91440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8385" y="1628772"/>
            <a:ext cx="1512515" cy="13684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Lit review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IRB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Collect/analysis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Conf Presentation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Manuscipt Prep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Grant Prep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Project Mgmt</a:t>
            </a: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08487" y="1628773"/>
            <a:ext cx="1512515" cy="3024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defTabSz="914400"/>
            <a:r>
              <a:rPr lang="da-DK" sz="1200" b="1" dirty="0">
                <a:solidFill>
                  <a:prstClr val="black"/>
                </a:solidFill>
              </a:rPr>
              <a:t>Target Populations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>
                <a:solidFill>
                  <a:prstClr val="black"/>
                </a:solidFill>
              </a:rPr>
              <a:t>Pains, gains, jobs</a:t>
            </a:r>
          </a:p>
          <a:p>
            <a:pPr defTabSz="914400"/>
            <a:endParaRPr lang="da-DK" sz="1200" dirty="0" smtClean="0">
              <a:solidFill>
                <a:prstClr val="black"/>
              </a:solidFill>
            </a:endParaRPr>
          </a:p>
          <a:p>
            <a:pPr defTabSz="914400"/>
            <a:r>
              <a:rPr lang="da-DK" sz="1200" b="1" dirty="0" smtClean="0">
                <a:solidFill>
                  <a:prstClr val="black"/>
                </a:solidFill>
              </a:rPr>
              <a:t>Academic Contribs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Science/Theory</a:t>
            </a:r>
          </a:p>
          <a:p>
            <a:pPr defTabSz="914400"/>
            <a:endParaRPr lang="da-DK" sz="1200" dirty="0" smtClean="0">
              <a:solidFill>
                <a:prstClr val="black"/>
              </a:solidFill>
            </a:endParaRPr>
          </a:p>
          <a:p>
            <a:pPr defTabSz="914400"/>
            <a:r>
              <a:rPr lang="da-DK" sz="1200" b="1" dirty="0" smtClean="0">
                <a:solidFill>
                  <a:prstClr val="black"/>
                </a:solidFill>
              </a:rPr>
              <a:t>Practical Contribs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Performance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Efficiency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Effectiveness</a:t>
            </a:r>
            <a:endParaRPr lang="da-DK" sz="1200" dirty="0">
              <a:solidFill>
                <a:prstClr val="black"/>
              </a:solidFill>
            </a:endParaRPr>
          </a:p>
          <a:p>
            <a:pPr defTabSz="914400"/>
            <a:endParaRPr lang="da-DK" sz="1200" dirty="0">
              <a:solidFill>
                <a:prstClr val="black"/>
              </a:solidFill>
            </a:endParaRPr>
          </a:p>
          <a:p>
            <a:pPr defTabSz="914400"/>
            <a:r>
              <a:rPr lang="da-DK" sz="1200" b="1" dirty="0" smtClean="0">
                <a:solidFill>
                  <a:prstClr val="black"/>
                </a:solidFill>
              </a:rPr>
              <a:t>Funders</a:t>
            </a:r>
            <a:endParaRPr lang="da-DK" sz="1200" b="1" dirty="0">
              <a:solidFill>
                <a:prstClr val="black"/>
              </a:solidFill>
            </a:endParaRP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ROI (Return on investment)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Translation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Scale up &amp; Spread</a:t>
            </a:r>
            <a:endParaRPr lang="da-DK" sz="1200" dirty="0">
              <a:solidFill>
                <a:prstClr val="black"/>
              </a:solidFill>
            </a:endParaRPr>
          </a:p>
          <a:p>
            <a:pPr marL="171450" indent="-171450" defTabSz="91440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9182" y="1628772"/>
            <a:ext cx="1512515" cy="1368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defTabSz="914400"/>
            <a:r>
              <a:rPr lang="da-DK" sz="1200" b="1" dirty="0" smtClean="0">
                <a:solidFill>
                  <a:prstClr val="black"/>
                </a:solidFill>
              </a:rPr>
              <a:t>Get, Keep, Grow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Recruit/Enroll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Retention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Response Rates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Engagement </a:t>
            </a: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92950" y="1628771"/>
            <a:ext cx="1512515" cy="3024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defTabSz="914400"/>
            <a:r>
              <a:rPr lang="da-DK" sz="1200" b="1" dirty="0">
                <a:solidFill>
                  <a:prstClr val="black"/>
                </a:solidFill>
              </a:rPr>
              <a:t>Target Populations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prstClr val="black"/>
                </a:solidFill>
              </a:rPr>
              <a:t>Community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prstClr val="black"/>
                </a:solidFill>
              </a:rPr>
              <a:t>Animal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prstClr val="black"/>
                </a:solidFill>
              </a:rPr>
              <a:t>Organizations</a:t>
            </a:r>
          </a:p>
          <a:p>
            <a:pPr defTabSz="914400"/>
            <a:endParaRPr lang="da-DK" sz="1200" dirty="0" smtClean="0">
              <a:solidFill>
                <a:prstClr val="black"/>
              </a:solidFill>
            </a:endParaRPr>
          </a:p>
          <a:p>
            <a:pPr defTabSz="914400"/>
            <a:r>
              <a:rPr lang="da-DK" sz="1200" b="1" dirty="0" smtClean="0">
                <a:solidFill>
                  <a:prstClr val="black"/>
                </a:solidFill>
              </a:rPr>
              <a:t>Academy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Conversants/Gaps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  <a:p>
            <a:pPr defTabSz="914400"/>
            <a:r>
              <a:rPr lang="da-DK" sz="1200" b="1" dirty="0" smtClean="0">
                <a:solidFill>
                  <a:prstClr val="black"/>
                </a:solidFill>
              </a:rPr>
              <a:t>Practice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Physicians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Managers</a:t>
            </a:r>
          </a:p>
          <a:p>
            <a:pPr defTabSz="914400"/>
            <a:endParaRPr lang="da-DK" sz="1200" dirty="0" smtClean="0">
              <a:solidFill>
                <a:prstClr val="black"/>
              </a:solidFill>
            </a:endParaRPr>
          </a:p>
          <a:p>
            <a:pPr defTabSz="914400"/>
            <a:r>
              <a:rPr lang="da-DK" sz="1200" b="1" dirty="0" smtClean="0">
                <a:solidFill>
                  <a:prstClr val="black"/>
                </a:solidFill>
              </a:rPr>
              <a:t>Funders/Investors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NIH, NSF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Foundations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Industry/Pharm</a:t>
            </a: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78385" y="3716338"/>
            <a:ext cx="1512515" cy="9366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Expertise</a:t>
            </a:r>
            <a:endParaRPr lang="da-DK" sz="1200" dirty="0">
              <a:solidFill>
                <a:prstClr val="black"/>
              </a:solidFill>
            </a:endParaRP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Datasets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Labs, Equipment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Budgets</a:t>
            </a:r>
            <a:endParaRPr lang="da-DK" sz="1200" dirty="0">
              <a:solidFill>
                <a:prstClr val="black"/>
              </a:solidFill>
            </a:endParaRPr>
          </a:p>
          <a:p>
            <a:pPr marL="171450" indent="-171450" defTabSz="91440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79182" y="3716511"/>
            <a:ext cx="1512515" cy="936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defTabSz="914400"/>
            <a:r>
              <a:rPr lang="da-DK" sz="1200" b="1" dirty="0" smtClean="0">
                <a:solidFill>
                  <a:prstClr val="black"/>
                </a:solidFill>
              </a:rPr>
              <a:t>Dissem/Implement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Confs/Journals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Media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CBPR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HC Facilities </a:t>
            </a:r>
          </a:p>
          <a:p>
            <a:pPr defTabSz="914400"/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552" y="5084762"/>
            <a:ext cx="3960440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Direct/Indirects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Time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Energy, stress </a:t>
            </a:r>
            <a:endParaRPr lang="da-DK" sz="1200" dirty="0">
              <a:solidFill>
                <a:prstClr val="black"/>
              </a:solidFill>
            </a:endParaRP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>
                <a:solidFill>
                  <a:prstClr val="black"/>
                </a:solidFill>
              </a:rPr>
              <a:t>Opportunity </a:t>
            </a:r>
            <a:r>
              <a:rPr lang="da-DK" sz="1200" dirty="0" smtClean="0">
                <a:solidFill>
                  <a:prstClr val="black"/>
                </a:solidFill>
              </a:rPr>
              <a:t>costs</a:t>
            </a: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5025" y="5084762"/>
            <a:ext cx="3960440" cy="865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Grants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Research support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Startup funds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Private sector</a:t>
            </a:r>
            <a:endParaRPr lang="da-DK" sz="12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797152"/>
            <a:ext cx="561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23" y="4797152"/>
            <a:ext cx="504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58813" y="260344"/>
            <a:ext cx="4329087" cy="576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da-DK" sz="1600" b="1" dirty="0">
                <a:solidFill>
                  <a:prstClr val="black"/>
                </a:solidFill>
              </a:rPr>
              <a:t>Dr. Hood’s BUS 450 Capstone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319658"/>
            <a:ext cx="447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813" y="199222"/>
            <a:ext cx="82388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Mental Model Example for </a:t>
            </a:r>
            <a:r>
              <a:rPr lang="en-US" dirty="0"/>
              <a:t>a </a:t>
            </a:r>
            <a:r>
              <a:rPr lang="en-US" dirty="0" smtClean="0"/>
              <a:t>Startup Research Program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9040" y="5082675"/>
            <a:ext cx="1827820" cy="865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Satisfaction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Knowledge</a:t>
            </a:r>
          </a:p>
          <a:p>
            <a:pPr marL="171450" indent="-171450" defTabSz="914400">
              <a:buFont typeface="Arial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Relationship Building</a:t>
            </a:r>
            <a:endParaRPr lang="da-DK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39552" y="1628774"/>
            <a:ext cx="1512515" cy="302436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Dr. Hood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Career services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Advisory board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Center for T&amp;L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Drs. Jack &amp; Wasko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Instr Design Team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Jeff Graveline, Sterne Library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Mentors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Professional network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Academic network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AACSB</a:t>
            </a: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8385" y="1628772"/>
            <a:ext cx="1512515" cy="13684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Research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Preparation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Being available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Networking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Constant communication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Giving feedback </a:t>
            </a: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08487" y="1628773"/>
            <a:ext cx="1512515" cy="3024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lvl="0"/>
            <a:r>
              <a:rPr lang="da-DK" sz="1200">
                <a:solidFill>
                  <a:prstClr val="black"/>
                </a:solidFill>
              </a:rPr>
              <a:t>Value proposition: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Direction/Vision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Mission/purpose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Values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Goal-setting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Risk Management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Confidence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Relevance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Story-telling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Convenience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Sencerity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Experience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Flexibility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Challenge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da-DK" sz="1200">
              <a:solidFill>
                <a:prstClr val="black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9182" y="1628772"/>
            <a:ext cx="1512515" cy="1368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Mentor/Counselor</a:t>
            </a:r>
          </a:p>
          <a:p>
            <a:r>
              <a:rPr lang="en-US" sz="1200" dirty="0">
                <a:solidFill>
                  <a:prstClr val="black"/>
                </a:solidFill>
              </a:rPr>
              <a:t>Teaching</a:t>
            </a:r>
          </a:p>
          <a:p>
            <a:r>
              <a:rPr lang="en-US" sz="1200" dirty="0">
                <a:solidFill>
                  <a:prstClr val="black"/>
                </a:solidFill>
              </a:rPr>
              <a:t>Accountability</a:t>
            </a:r>
          </a:p>
          <a:p>
            <a:r>
              <a:rPr lang="en-US" sz="1200" dirty="0">
                <a:solidFill>
                  <a:prstClr val="black"/>
                </a:solidFill>
              </a:rPr>
              <a:t>Caring/empathy</a:t>
            </a:r>
          </a:p>
          <a:p>
            <a:r>
              <a:rPr lang="en-US" sz="1200" dirty="0">
                <a:solidFill>
                  <a:prstClr val="black"/>
                </a:solidFill>
              </a:rPr>
              <a:t>Fairness</a:t>
            </a:r>
          </a:p>
          <a:p>
            <a:r>
              <a:rPr lang="en-US" sz="1200" dirty="0">
                <a:solidFill>
                  <a:prstClr val="black"/>
                </a:solidFill>
              </a:rPr>
              <a:t>Trust/Honesty</a:t>
            </a:r>
          </a:p>
          <a:p>
            <a:r>
              <a:rPr lang="en-US" sz="1200" dirty="0">
                <a:solidFill>
                  <a:prstClr val="black"/>
                </a:solidFill>
              </a:rPr>
              <a:t>Responsiveness</a:t>
            </a:r>
          </a:p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92950" y="1628771"/>
            <a:ext cx="1511498" cy="3024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Graduating Seniors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UAB </a:t>
            </a:r>
            <a:r>
              <a:rPr lang="en-US" sz="1200" dirty="0" err="1">
                <a:solidFill>
                  <a:prstClr val="black"/>
                </a:solidFill>
              </a:rPr>
              <a:t>SoBiz</a:t>
            </a:r>
            <a:endParaRPr lang="en-US" sz="120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Employers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Grad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Bham</a:t>
            </a:r>
            <a:r>
              <a:rPr lang="en-US" sz="1200" dirty="0">
                <a:solidFill>
                  <a:prstClr val="black"/>
                </a:solidFill>
              </a:rPr>
              <a:t> Economy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Family of Grad Seniors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78385" y="3716338"/>
            <a:ext cx="1512515" cy="9366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Prev Experience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My network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Colleagues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Faculty budget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79182" y="3716511"/>
            <a:ext cx="1512515" cy="936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da-DK" sz="800">
                <a:solidFill>
                  <a:prstClr val="black"/>
                </a:solidFill>
              </a:rPr>
              <a:t>Flipped classroom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800">
                <a:solidFill>
                  <a:srgbClr val="FF0000"/>
                </a:solidFill>
              </a:rPr>
              <a:t>Ind Proj </a:t>
            </a:r>
            <a:r>
              <a:rPr lang="da-DK" sz="800">
                <a:solidFill>
                  <a:prstClr val="black"/>
                </a:solidFill>
              </a:rPr>
              <a:t>Career BMC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800">
                <a:solidFill>
                  <a:prstClr val="black"/>
                </a:solidFill>
              </a:rPr>
              <a:t>Comm-based BMC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800">
                <a:solidFill>
                  <a:prstClr val="black"/>
                </a:solidFill>
              </a:rPr>
              <a:t>Online lectures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800">
                <a:solidFill>
                  <a:srgbClr val="FF0000"/>
                </a:solidFill>
              </a:rPr>
              <a:t>Ample class time for groupwork</a:t>
            </a:r>
            <a:endParaRPr lang="da-DK" sz="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552" y="5084762"/>
            <a:ext cx="3960440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Time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Opportunity costs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Favors owed to guest speakers &amp; employers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Customization vs automation</a:t>
            </a: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5025" y="5084762"/>
            <a:ext cx="3960440" cy="865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Respect. Reputation as good teacher.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Lasting relationships w/students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High teaching evaluations. Enrollment.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sz="1200">
                <a:solidFill>
                  <a:prstClr val="black"/>
                </a:solidFill>
              </a:rPr>
              <a:t>Data for research and continual course refinement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797152"/>
            <a:ext cx="561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23" y="4797152"/>
            <a:ext cx="504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58813" y="260344"/>
            <a:ext cx="4329087" cy="576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da-DK" sz="1600" b="1" dirty="0">
                <a:solidFill>
                  <a:prstClr val="black"/>
                </a:solidFill>
              </a:rPr>
              <a:t>Dr. Hood’s BUS 450 Capstone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319658"/>
            <a:ext cx="447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813" y="199222"/>
            <a:ext cx="82388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Anthony Hood’s Mental Model Canvas for 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r>
              <a:rPr lang="en-US" dirty="0"/>
              <a:t>Teaching </a:t>
            </a:r>
          </a:p>
        </p:txBody>
      </p:sp>
    </p:spTree>
    <p:extLst>
      <p:ext uri="{BB962C8B-B14F-4D97-AF65-F5344CB8AC3E}">
        <p14:creationId xmlns:p14="http://schemas.microsoft.com/office/powerpoint/2010/main" val="15517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61752" y="1628774"/>
            <a:ext cx="1657548" cy="302436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r>
              <a:rPr lang="da-DK" sz="1200" b="1" dirty="0">
                <a:solidFill>
                  <a:prstClr val="black"/>
                </a:solidFill>
              </a:rPr>
              <a:t>Current Partners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-Coauthors - DB, KL, NM, KC, AJ, KL, PD, CF</a:t>
            </a:r>
          </a:p>
          <a:p>
            <a:r>
              <a:rPr lang="da-DK" sz="1200" dirty="0">
                <a:solidFill>
                  <a:prstClr val="black"/>
                </a:solidFill>
              </a:rPr>
              <a:t>-Mentors GS, NM, MK</a:t>
            </a:r>
          </a:p>
          <a:p>
            <a:r>
              <a:rPr lang="da-DK" sz="1200" dirty="0">
                <a:solidFill>
                  <a:prstClr val="black"/>
                </a:solidFill>
              </a:rPr>
              <a:t>-MHRC HDRTP</a:t>
            </a:r>
          </a:p>
          <a:p>
            <a:r>
              <a:rPr lang="da-DK" sz="1200" dirty="0">
                <a:solidFill>
                  <a:prstClr val="black"/>
                </a:solidFill>
              </a:rPr>
              <a:t>-Collat SoBiz</a:t>
            </a:r>
          </a:p>
          <a:p>
            <a:pPr marL="171450" indent="-17145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  <a:p>
            <a:r>
              <a:rPr lang="da-DK" sz="1200" b="1" dirty="0" smtClean="0">
                <a:solidFill>
                  <a:prstClr val="black"/>
                </a:solidFill>
              </a:rPr>
              <a:t>Potential Partners</a:t>
            </a:r>
            <a:endParaRPr lang="da-DK" sz="1200" b="1" dirty="0">
              <a:solidFill>
                <a:prstClr val="black"/>
              </a:solidFill>
            </a:endParaRPr>
          </a:p>
          <a:p>
            <a:r>
              <a:rPr lang="da-DK" sz="1200" dirty="0">
                <a:solidFill>
                  <a:prstClr val="black"/>
                </a:solidFill>
              </a:rPr>
              <a:t>-Heath Researchers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-Research assistants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-Innovation Depot</a:t>
            </a:r>
          </a:p>
          <a:p>
            <a:r>
              <a:rPr lang="da-DK" sz="1200" dirty="0">
                <a:solidFill>
                  <a:prstClr val="black"/>
                </a:solidFill>
              </a:rPr>
              <a:t>-BSC</a:t>
            </a:r>
          </a:p>
          <a:p>
            <a:r>
              <a:rPr lang="da-DK" sz="1200" dirty="0">
                <a:solidFill>
                  <a:prstClr val="black"/>
                </a:solidFill>
              </a:rPr>
              <a:t>-Community Partners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-Industry Partners</a:t>
            </a:r>
          </a:p>
          <a:p>
            <a:pPr marL="171450" indent="-171450">
              <a:buFont typeface="Arial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5225" y="1628774"/>
            <a:ext cx="1638833" cy="13684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>
                <a:solidFill>
                  <a:prstClr val="black"/>
                </a:solidFill>
              </a:rPr>
              <a:t>-Quick turnaround</a:t>
            </a:r>
          </a:p>
          <a:p>
            <a:r>
              <a:rPr lang="da-DK" sz="1200" dirty="0">
                <a:solidFill>
                  <a:prstClr val="black"/>
                </a:solidFill>
              </a:rPr>
              <a:t>-Leverage technology</a:t>
            </a:r>
          </a:p>
          <a:p>
            <a:r>
              <a:rPr lang="da-DK" sz="1200" dirty="0">
                <a:solidFill>
                  <a:prstClr val="black"/>
                </a:solidFill>
              </a:rPr>
              <a:t>-Be entrepreneurial</a:t>
            </a:r>
          </a:p>
          <a:p>
            <a:r>
              <a:rPr lang="da-DK" sz="1200" dirty="0">
                <a:solidFill>
                  <a:prstClr val="black"/>
                </a:solidFill>
              </a:rPr>
              <a:t>-Leverage network</a:t>
            </a:r>
          </a:p>
          <a:p>
            <a:r>
              <a:rPr lang="da-DK" sz="1200" dirty="0">
                <a:solidFill>
                  <a:prstClr val="black"/>
                </a:solidFill>
              </a:rPr>
              <a:t>-Project Mgmt</a:t>
            </a:r>
          </a:p>
          <a:p>
            <a:r>
              <a:rPr lang="da-DK" sz="1200" dirty="0">
                <a:solidFill>
                  <a:prstClr val="black"/>
                </a:solidFill>
              </a:rPr>
              <a:t>-Analyze and promote my data</a:t>
            </a:r>
          </a:p>
          <a:p>
            <a:endParaRPr lang="da-DK" sz="12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08487" y="1628773"/>
            <a:ext cx="1512515" cy="3024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b="1" dirty="0">
                <a:solidFill>
                  <a:prstClr val="black"/>
                </a:solidFill>
              </a:rPr>
              <a:t>Target Populations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-Performance Mgmt </a:t>
            </a:r>
          </a:p>
          <a:p>
            <a:r>
              <a:rPr lang="da-DK" sz="1200" dirty="0">
                <a:solidFill>
                  <a:prstClr val="black"/>
                </a:solidFill>
              </a:rPr>
              <a:t>-Strategic planning</a:t>
            </a:r>
          </a:p>
          <a:p>
            <a:r>
              <a:rPr lang="da-DK" sz="1200" dirty="0">
                <a:solidFill>
                  <a:prstClr val="black"/>
                </a:solidFill>
              </a:rPr>
              <a:t>-Shared cognition</a:t>
            </a:r>
          </a:p>
          <a:p>
            <a:r>
              <a:rPr lang="da-DK" sz="1200" dirty="0">
                <a:solidFill>
                  <a:prstClr val="black"/>
                </a:solidFill>
              </a:rPr>
              <a:t>-Manage conflict</a:t>
            </a:r>
          </a:p>
          <a:p>
            <a:r>
              <a:rPr lang="da-DK" sz="1200" dirty="0">
                <a:solidFill>
                  <a:prstClr val="black"/>
                </a:solidFill>
              </a:rPr>
              <a:t>-Personality evals</a:t>
            </a:r>
          </a:p>
          <a:p>
            <a:endParaRPr lang="da-DK" sz="1200" dirty="0">
              <a:solidFill>
                <a:prstClr val="black"/>
              </a:solidFill>
            </a:endParaRPr>
          </a:p>
          <a:p>
            <a:r>
              <a:rPr lang="da-DK" sz="1200" b="1" dirty="0">
                <a:solidFill>
                  <a:prstClr val="black"/>
                </a:solidFill>
              </a:rPr>
              <a:t>Academic Contribs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prstClr val="black"/>
                </a:solidFill>
              </a:rPr>
              <a:t>Extend theory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prstClr val="black"/>
                </a:solidFill>
              </a:rPr>
              <a:t>Construct dvlpmnt</a:t>
            </a:r>
          </a:p>
          <a:p>
            <a:endParaRPr lang="da-DK" sz="1200" dirty="0">
              <a:solidFill>
                <a:prstClr val="black"/>
              </a:solidFill>
            </a:endParaRPr>
          </a:p>
          <a:p>
            <a:r>
              <a:rPr lang="da-DK" sz="1200" b="1" dirty="0">
                <a:solidFill>
                  <a:prstClr val="black"/>
                </a:solidFill>
              </a:rPr>
              <a:t>Practical Contribs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prstClr val="black"/>
                </a:solidFill>
              </a:rPr>
              <a:t>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prstClr val="black"/>
                </a:solidFill>
              </a:rPr>
              <a:t>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prstClr val="black"/>
                </a:solidFill>
              </a:rPr>
              <a:t>Effectiveness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79182" y="1628772"/>
            <a:ext cx="1512515" cy="1368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b="1" dirty="0">
                <a:solidFill>
                  <a:prstClr val="black"/>
                </a:solidFill>
              </a:rPr>
              <a:t>Get, Keep, Grow</a:t>
            </a:r>
          </a:p>
          <a:p>
            <a:r>
              <a:rPr lang="da-DK" sz="1200" dirty="0">
                <a:solidFill>
                  <a:prstClr val="black"/>
                </a:solidFill>
              </a:rPr>
              <a:t>-Basecamp</a:t>
            </a:r>
          </a:p>
          <a:p>
            <a:r>
              <a:rPr lang="da-DK" sz="1200" dirty="0">
                <a:solidFill>
                  <a:prstClr val="black"/>
                </a:solidFill>
              </a:rPr>
              <a:t>-Market 1-pagers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-Friendly reviews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-Academic service</a:t>
            </a:r>
          </a:p>
          <a:p>
            <a:r>
              <a:rPr lang="da-DK" sz="1200" dirty="0">
                <a:solidFill>
                  <a:prstClr val="black"/>
                </a:solidFill>
              </a:rPr>
              <a:t>-Guest lectures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-Workshops</a:t>
            </a:r>
          </a:p>
          <a:p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92950" y="1628771"/>
            <a:ext cx="1771650" cy="3024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b="1" dirty="0">
                <a:solidFill>
                  <a:prstClr val="black"/>
                </a:solidFill>
              </a:rPr>
              <a:t>Target Populations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-Organizations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-Teams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-Neighborhoods</a:t>
            </a:r>
          </a:p>
          <a:p>
            <a:endParaRPr lang="da-DK" sz="1200" dirty="0">
              <a:solidFill>
                <a:prstClr val="black"/>
              </a:solidFill>
            </a:endParaRPr>
          </a:p>
          <a:p>
            <a:r>
              <a:rPr lang="da-DK" sz="1200" b="1" dirty="0">
                <a:solidFill>
                  <a:prstClr val="black"/>
                </a:solidFill>
              </a:rPr>
              <a:t>Academic Conversants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-Antecedents of group cognition? Jehn, Lewis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  <a:p>
            <a:r>
              <a:rPr lang="da-DK" sz="1200" b="1" dirty="0">
                <a:solidFill>
                  <a:prstClr val="black"/>
                </a:solidFill>
              </a:rPr>
              <a:t>Practice</a:t>
            </a:r>
          </a:p>
          <a:p>
            <a:r>
              <a:rPr lang="da-DK" sz="1200" dirty="0">
                <a:solidFill>
                  <a:prstClr val="black"/>
                </a:solidFill>
              </a:rPr>
              <a:t>-Managers</a:t>
            </a:r>
          </a:p>
          <a:p>
            <a:endParaRPr lang="da-DK" sz="1200" dirty="0">
              <a:solidFill>
                <a:prstClr val="black"/>
              </a:solidFill>
            </a:endParaRPr>
          </a:p>
          <a:p>
            <a:r>
              <a:rPr lang="da-DK" sz="1200" b="1" dirty="0">
                <a:solidFill>
                  <a:prstClr val="black"/>
                </a:solidFill>
              </a:rPr>
              <a:t>Funders/Investors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-MHRC HDRTP</a:t>
            </a:r>
          </a:p>
          <a:p>
            <a:r>
              <a:rPr lang="da-DK" sz="1200" dirty="0">
                <a:solidFill>
                  <a:prstClr val="black"/>
                </a:solidFill>
              </a:rPr>
              <a:t>-UAB Comm Health</a:t>
            </a:r>
          </a:p>
          <a:p>
            <a:r>
              <a:rPr lang="da-DK" sz="1200" dirty="0">
                <a:solidFill>
                  <a:prstClr val="black"/>
                </a:solidFill>
              </a:rPr>
              <a:t>-Collat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79182" y="3716512"/>
            <a:ext cx="1512515" cy="1007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b="1" dirty="0">
                <a:solidFill>
                  <a:prstClr val="black"/>
                </a:solidFill>
              </a:rPr>
              <a:t>Dissem/Implement</a:t>
            </a:r>
          </a:p>
          <a:p>
            <a:r>
              <a:rPr lang="da-DK" sz="1200" dirty="0">
                <a:solidFill>
                  <a:prstClr val="black"/>
                </a:solidFill>
              </a:rPr>
              <a:t>-Academy of Mgmt</a:t>
            </a:r>
          </a:p>
          <a:p>
            <a:r>
              <a:rPr lang="da-DK" sz="1200" dirty="0" smtClean="0">
                <a:solidFill>
                  <a:prstClr val="black"/>
                </a:solidFill>
              </a:rPr>
              <a:t>-JoB, JBP, G&amp;OM </a:t>
            </a:r>
            <a:r>
              <a:rPr lang="da-DK" sz="1200" dirty="0">
                <a:solidFill>
                  <a:prstClr val="black"/>
                </a:solidFill>
              </a:rPr>
              <a:t>IJCM</a:t>
            </a:r>
          </a:p>
          <a:p>
            <a:r>
              <a:rPr lang="da-DK" sz="1200" dirty="0" smtClean="0">
                <a:solidFill>
                  <a:prstClr val="black"/>
                </a:solidFill>
              </a:rPr>
              <a:t>-Nhabit </a:t>
            </a:r>
            <a:r>
              <a:rPr lang="da-DK" sz="1200" dirty="0">
                <a:solidFill>
                  <a:prstClr val="black"/>
                </a:solidFill>
              </a:rPr>
              <a:t>Bush Hills</a:t>
            </a:r>
          </a:p>
          <a:p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552" y="5084762"/>
            <a:ext cx="3960440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>
                <a:solidFill>
                  <a:prstClr val="black"/>
                </a:solidFill>
              </a:rPr>
              <a:t>-Time</a:t>
            </a:r>
          </a:p>
          <a:p>
            <a:r>
              <a:rPr lang="da-DK" sz="1200" dirty="0">
                <a:solidFill>
                  <a:prstClr val="black"/>
                </a:solidFill>
              </a:rPr>
              <a:t>-Travel</a:t>
            </a:r>
          </a:p>
          <a:p>
            <a:r>
              <a:rPr lang="da-DK" sz="1200" dirty="0">
                <a:solidFill>
                  <a:prstClr val="black"/>
                </a:solidFill>
              </a:rPr>
              <a:t>-Energy, stress </a:t>
            </a:r>
          </a:p>
          <a:p>
            <a:r>
              <a:rPr lang="da-DK" sz="1200" dirty="0">
                <a:solidFill>
                  <a:prstClr val="black"/>
                </a:solidFill>
              </a:rPr>
              <a:t>-Opportunity costs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78385" y="3716338"/>
            <a:ext cx="1512515" cy="13684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>
                <a:solidFill>
                  <a:prstClr val="black"/>
                </a:solidFill>
              </a:rPr>
              <a:t>-Expertise in decision making, teams, strategic planning, conflict </a:t>
            </a:r>
          </a:p>
          <a:p>
            <a:r>
              <a:rPr lang="da-DK" sz="1200" dirty="0">
                <a:solidFill>
                  <a:prstClr val="black"/>
                </a:solidFill>
              </a:rPr>
              <a:t>-3 Large Longitudinal -Team Datasets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-Access to students</a:t>
            </a:r>
          </a:p>
          <a:p>
            <a:endParaRPr lang="da-DK" sz="1200" dirty="0">
              <a:solidFill>
                <a:prstClr val="black"/>
              </a:solidFill>
            </a:endParaRPr>
          </a:p>
          <a:p>
            <a:endParaRPr lang="da-DK" sz="1200" dirty="0">
              <a:solidFill>
                <a:prstClr val="black"/>
              </a:solidFill>
            </a:endParaRPr>
          </a:p>
          <a:p>
            <a:endParaRPr lang="da-DK" sz="1200" dirty="0">
              <a:solidFill>
                <a:prstClr val="black"/>
              </a:solidFill>
            </a:endParaRPr>
          </a:p>
          <a:p>
            <a:endParaRPr lang="da-DK" sz="1200" dirty="0">
              <a:solidFill>
                <a:prstClr val="black"/>
              </a:solidFill>
            </a:endParaRPr>
          </a:p>
          <a:p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5025" y="5084762"/>
            <a:ext cx="3960440" cy="865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da-DK" sz="1200" dirty="0">
                <a:solidFill>
                  <a:prstClr val="black"/>
                </a:solidFill>
              </a:rPr>
              <a:t>-Pubs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-CHIA Award $</a:t>
            </a:r>
          </a:p>
          <a:p>
            <a:r>
              <a:rPr lang="da-DK" sz="1200" dirty="0">
                <a:solidFill>
                  <a:prstClr val="black"/>
                </a:solidFill>
              </a:rPr>
              <a:t>-HDRTP Funds</a:t>
            </a:r>
          </a:p>
          <a:p>
            <a:r>
              <a:rPr lang="da-DK" sz="1200" dirty="0">
                <a:solidFill>
                  <a:prstClr val="black"/>
                </a:solidFill>
              </a:rPr>
              <a:t>-Faculty budget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23" y="4797152"/>
            <a:ext cx="504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58813" y="260344"/>
            <a:ext cx="4329087" cy="576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a-DK" sz="1600" b="1" dirty="0">
                <a:solidFill>
                  <a:prstClr val="black"/>
                </a:solidFill>
              </a:rPr>
              <a:t>Dr. Hood’s BUS 450 Capstone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319658"/>
            <a:ext cx="447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813" y="199222"/>
            <a:ext cx="82388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Anthony Hood’s </a:t>
            </a:r>
            <a:r>
              <a:rPr lang="en-US" dirty="0" smtClean="0">
                <a:solidFill>
                  <a:prstClr val="black"/>
                </a:solidFill>
              </a:rPr>
              <a:t>Mental Model Canvas for </a:t>
            </a:r>
            <a:endParaRPr lang="en-US" dirty="0">
              <a:solidFill>
                <a:prstClr val="black"/>
              </a:solidFill>
            </a:endParaRPr>
          </a:p>
          <a:p>
            <a:pPr algn="ctr" defTabSz="457200"/>
            <a:r>
              <a:rPr lang="en-US" dirty="0">
                <a:solidFill>
                  <a:prstClr val="black"/>
                </a:solidFill>
              </a:rPr>
              <a:t> Research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9040" y="5082675"/>
            <a:ext cx="1827820" cy="865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da-DK" sz="1200" dirty="0">
                <a:solidFill>
                  <a:prstClr val="black"/>
                </a:solidFill>
              </a:rPr>
              <a:t>-Summer support</a:t>
            </a:r>
          </a:p>
          <a:p>
            <a:r>
              <a:rPr lang="da-DK" sz="1200" dirty="0">
                <a:solidFill>
                  <a:prstClr val="black"/>
                </a:solidFill>
              </a:rPr>
              <a:t>-Career development</a:t>
            </a:r>
          </a:p>
          <a:p>
            <a:r>
              <a:rPr lang="da-DK" sz="1200" dirty="0">
                <a:solidFill>
                  <a:prstClr val="black"/>
                </a:solidFill>
              </a:rPr>
              <a:t>-Knowledge</a:t>
            </a:r>
          </a:p>
          <a:p>
            <a:r>
              <a:rPr lang="da-DK" sz="1200" dirty="0">
                <a:solidFill>
                  <a:prstClr val="black"/>
                </a:solidFill>
              </a:rPr>
              <a:t>-Relationships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8385" y="5093560"/>
            <a:ext cx="2321607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>
                <a:solidFill>
                  <a:prstClr val="black"/>
                </a:solidFill>
              </a:rPr>
              <a:t>-Research </a:t>
            </a:r>
            <a:r>
              <a:rPr lang="da-DK" sz="1200" dirty="0" smtClean="0">
                <a:solidFill>
                  <a:prstClr val="black"/>
                </a:solidFill>
              </a:rPr>
              <a:t>assistants</a:t>
            </a:r>
            <a:endParaRPr lang="da-DK" sz="1200" dirty="0">
              <a:solidFill>
                <a:prstClr val="black"/>
              </a:solidFill>
            </a:endParaRPr>
          </a:p>
          <a:p>
            <a:r>
              <a:rPr lang="da-DK" sz="1200" dirty="0" smtClean="0">
                <a:solidFill>
                  <a:prstClr val="black"/>
                </a:solidFill>
              </a:rPr>
              <a:t>-Teaching assistants</a:t>
            </a:r>
          </a:p>
          <a:p>
            <a:r>
              <a:rPr lang="da-DK" sz="1200" dirty="0" smtClean="0">
                <a:solidFill>
                  <a:prstClr val="black"/>
                </a:solidFill>
              </a:rPr>
              <a:t>-</a:t>
            </a:r>
            <a:r>
              <a:rPr lang="da-DK" sz="1200" dirty="0">
                <a:solidFill>
                  <a:prstClr val="black"/>
                </a:solidFill>
              </a:rPr>
              <a:t>Lab equipment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797152"/>
            <a:ext cx="561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Questions???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Hood’s Selected Publications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6633"/>
                </a:solidFill>
                <a:cs typeface="+mn-cs"/>
              </a:rPr>
              <a:t>Hood</a:t>
            </a:r>
            <a:r>
              <a:rPr lang="en-US" sz="1600" dirty="0">
                <a:solidFill>
                  <a:srgbClr val="006633"/>
                </a:solidFill>
                <a:cs typeface="+mn-cs"/>
              </a:rPr>
              <a:t>, A. C., Cruz, K., &amp; </a:t>
            </a:r>
            <a:r>
              <a:rPr lang="en-US" sz="1600" dirty="0" err="1">
                <a:solidFill>
                  <a:srgbClr val="006633"/>
                </a:solidFill>
                <a:cs typeface="+mn-cs"/>
              </a:rPr>
              <a:t>Bachrach</a:t>
            </a:r>
            <a:r>
              <a:rPr lang="en-US" sz="1600" dirty="0">
                <a:solidFill>
                  <a:srgbClr val="006633"/>
                </a:solidFill>
                <a:cs typeface="+mn-cs"/>
              </a:rPr>
              <a:t>, D. G. (in press). Conflicts with friends: A multiplex view of friendship and conflict and its association with performance in teams. </a:t>
            </a:r>
            <a:r>
              <a:rPr lang="en-US" sz="1600" i="1" dirty="0">
                <a:solidFill>
                  <a:srgbClr val="006633"/>
                </a:solidFill>
                <a:cs typeface="+mn-cs"/>
              </a:rPr>
              <a:t>Journal of Business and Psychology</a:t>
            </a:r>
            <a:r>
              <a:rPr lang="en-US" sz="1600" dirty="0">
                <a:solidFill>
                  <a:srgbClr val="006633"/>
                </a:solidFill>
                <a:cs typeface="+mn-cs"/>
              </a:rPr>
              <a:t>. doi:10.1007/s10869-016-9436-y. </a:t>
            </a:r>
            <a:endParaRPr lang="en-US" sz="1600" dirty="0" smtClean="0">
              <a:solidFill>
                <a:srgbClr val="006633"/>
              </a:solidFill>
              <a:cs typeface="+mn-cs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rgbClr val="006633"/>
              </a:solidFill>
              <a:cs typeface="+mn-cs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6633"/>
                </a:solidFill>
              </a:rPr>
              <a:t>Hood, A. C., </a:t>
            </a:r>
            <a:r>
              <a:rPr lang="en-US" sz="1600" dirty="0" err="1">
                <a:solidFill>
                  <a:srgbClr val="006633"/>
                </a:solidFill>
              </a:rPr>
              <a:t>Bachrach</a:t>
            </a:r>
            <a:r>
              <a:rPr lang="en-US" sz="1600" dirty="0">
                <a:solidFill>
                  <a:srgbClr val="006633"/>
                </a:solidFill>
              </a:rPr>
              <a:t>, D. G., </a:t>
            </a:r>
            <a:r>
              <a:rPr lang="en-US" sz="1600" dirty="0" err="1">
                <a:solidFill>
                  <a:srgbClr val="006633"/>
                </a:solidFill>
              </a:rPr>
              <a:t>Zivnuska</a:t>
            </a:r>
            <a:r>
              <a:rPr lang="en-US" sz="1600" dirty="0">
                <a:solidFill>
                  <a:srgbClr val="006633"/>
                </a:solidFill>
              </a:rPr>
              <a:t>, S., &amp; </a:t>
            </a:r>
            <a:r>
              <a:rPr lang="en-US" sz="1600" dirty="0" err="1">
                <a:solidFill>
                  <a:srgbClr val="006633"/>
                </a:solidFill>
              </a:rPr>
              <a:t>Bendoly</a:t>
            </a:r>
            <a:r>
              <a:rPr lang="en-US" sz="1600" dirty="0">
                <a:solidFill>
                  <a:srgbClr val="006633"/>
                </a:solidFill>
              </a:rPr>
              <a:t>, E. (2015). Mediating effects of psychological safety in the relationship between team affectivity and </a:t>
            </a:r>
            <a:r>
              <a:rPr lang="en-US" sz="1600" dirty="0" err="1">
                <a:solidFill>
                  <a:srgbClr val="006633"/>
                </a:solidFill>
              </a:rPr>
              <a:t>transactive</a:t>
            </a:r>
            <a:r>
              <a:rPr lang="en-US" sz="1600" dirty="0">
                <a:solidFill>
                  <a:srgbClr val="006633"/>
                </a:solidFill>
              </a:rPr>
              <a:t> memory systems. </a:t>
            </a:r>
            <a:r>
              <a:rPr lang="en-US" sz="1600" i="1" dirty="0">
                <a:solidFill>
                  <a:srgbClr val="006633"/>
                </a:solidFill>
              </a:rPr>
              <a:t>Journal of Organizational Behavior</a:t>
            </a:r>
            <a:r>
              <a:rPr lang="en-US" sz="1600" dirty="0">
                <a:solidFill>
                  <a:srgbClr val="006633"/>
                </a:solidFill>
              </a:rPr>
              <a:t>, n/a-n/a. doi:10.1002/job.2050. 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6633"/>
              </a:solidFill>
              <a:cs typeface="+mn-cs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6633"/>
                </a:solidFill>
                <a:cs typeface="+mn-cs"/>
              </a:rPr>
              <a:t>Hood</a:t>
            </a:r>
            <a:r>
              <a:rPr lang="en-US" sz="1600" dirty="0">
                <a:solidFill>
                  <a:srgbClr val="006633"/>
                </a:solidFill>
                <a:cs typeface="+mn-cs"/>
              </a:rPr>
              <a:t>, A. C., </a:t>
            </a:r>
            <a:r>
              <a:rPr lang="en-US" sz="1600" dirty="0" err="1">
                <a:solidFill>
                  <a:srgbClr val="006633"/>
                </a:solidFill>
                <a:cs typeface="+mn-cs"/>
              </a:rPr>
              <a:t>Bachrach</a:t>
            </a:r>
            <a:r>
              <a:rPr lang="en-US" sz="1600" dirty="0">
                <a:solidFill>
                  <a:srgbClr val="006633"/>
                </a:solidFill>
                <a:cs typeface="+mn-cs"/>
              </a:rPr>
              <a:t>, D. G., &amp; Lewis, K. (2014). </a:t>
            </a:r>
            <a:r>
              <a:rPr lang="en-US" sz="1600" dirty="0" err="1">
                <a:solidFill>
                  <a:srgbClr val="006633"/>
                </a:solidFill>
                <a:cs typeface="+mn-cs"/>
              </a:rPr>
              <a:t>Transactive</a:t>
            </a:r>
            <a:r>
              <a:rPr lang="en-US" sz="1600" dirty="0">
                <a:solidFill>
                  <a:srgbClr val="006633"/>
                </a:solidFill>
                <a:cs typeface="+mn-cs"/>
              </a:rPr>
              <a:t> Memory Systems, Conflict, Size and Performance in Teams. </a:t>
            </a:r>
            <a:r>
              <a:rPr lang="en-US" sz="1600" i="1" dirty="0">
                <a:solidFill>
                  <a:srgbClr val="006633"/>
                </a:solidFill>
                <a:cs typeface="+mn-cs"/>
              </a:rPr>
              <a:t>Journal of Leadership, Accountability and Ethics, 11</a:t>
            </a:r>
            <a:r>
              <a:rPr lang="en-US" sz="1600" dirty="0">
                <a:solidFill>
                  <a:srgbClr val="006633"/>
                </a:solidFill>
                <a:cs typeface="+mn-cs"/>
              </a:rPr>
              <a:t>(3), 11-24. 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6633"/>
              </a:solidFill>
              <a:cs typeface="+mn-cs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6633"/>
                </a:solidFill>
              </a:rPr>
              <a:t>Tillman, C. J., Hood, A. C., Lawrence, E. R., &amp; </a:t>
            </a:r>
            <a:r>
              <a:rPr lang="en-US" sz="1600" dirty="0" err="1">
                <a:solidFill>
                  <a:srgbClr val="006633"/>
                </a:solidFill>
              </a:rPr>
              <a:t>Kacmar</a:t>
            </a:r>
            <a:r>
              <a:rPr lang="en-US" sz="1600" dirty="0">
                <a:solidFill>
                  <a:srgbClr val="006633"/>
                </a:solidFill>
              </a:rPr>
              <a:t>, K. M. (2014). When Birds of a Feather Flock Together: The Role of Core-Self Evaluations and Moral Intensity in the Relationship Between Network Unethicality and Unethical Choice. </a:t>
            </a:r>
            <a:r>
              <a:rPr lang="en-US" sz="1600" i="1" dirty="0">
                <a:solidFill>
                  <a:srgbClr val="006633"/>
                </a:solidFill>
              </a:rPr>
              <a:t>Ethics &amp; Behavior</a:t>
            </a:r>
            <a:r>
              <a:rPr lang="en-US" sz="1600" dirty="0">
                <a:solidFill>
                  <a:srgbClr val="006633"/>
                </a:solidFill>
              </a:rPr>
              <a:t>, 1-24. doi:10.1080/10508422.2014.950268. 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rgbClr val="006633"/>
              </a:solidFill>
              <a:cs typeface="+mn-cs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37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CTS Team Science 2.13.14">
  <a:themeElements>
    <a:clrScheme name="Custom 3">
      <a:dk1>
        <a:srgbClr val="006633"/>
      </a:dk1>
      <a:lt1>
        <a:sysClr val="window" lastClr="FFFFFF"/>
      </a:lt1>
      <a:dk2>
        <a:srgbClr val="4C4C4C"/>
      </a:dk2>
      <a:lt2>
        <a:srgbClr val="EEECE1"/>
      </a:lt2>
      <a:accent1>
        <a:srgbClr val="808000"/>
      </a:accent1>
      <a:accent2>
        <a:srgbClr val="7F7F7F"/>
      </a:accent2>
      <a:accent3>
        <a:srgbClr val="9BBB59"/>
      </a:accent3>
      <a:accent4>
        <a:srgbClr val="8CA245"/>
      </a:accent4>
      <a:accent5>
        <a:srgbClr val="BEC698"/>
      </a:accent5>
      <a:accent6>
        <a:srgbClr val="000000"/>
      </a:accent6>
      <a:hlink>
        <a:srgbClr val="167617"/>
      </a:hlink>
      <a:folHlink>
        <a:srgbClr val="2563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CTS Team Science 2.13.14">
  <a:themeElements>
    <a:clrScheme name="Custom 3">
      <a:dk1>
        <a:srgbClr val="006633"/>
      </a:dk1>
      <a:lt1>
        <a:sysClr val="window" lastClr="FFFFFF"/>
      </a:lt1>
      <a:dk2>
        <a:srgbClr val="4C4C4C"/>
      </a:dk2>
      <a:lt2>
        <a:srgbClr val="EEECE1"/>
      </a:lt2>
      <a:accent1>
        <a:srgbClr val="808000"/>
      </a:accent1>
      <a:accent2>
        <a:srgbClr val="7F7F7F"/>
      </a:accent2>
      <a:accent3>
        <a:srgbClr val="9BBB59"/>
      </a:accent3>
      <a:accent4>
        <a:srgbClr val="8CA245"/>
      </a:accent4>
      <a:accent5>
        <a:srgbClr val="BEC698"/>
      </a:accent5>
      <a:accent6>
        <a:srgbClr val="000000"/>
      </a:accent6>
      <a:hlink>
        <a:srgbClr val="167617"/>
      </a:hlink>
      <a:folHlink>
        <a:srgbClr val="2563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1373</Words>
  <Application>Microsoft Office PowerPoint</Application>
  <PresentationFormat>On-screen Show (4:3)</PresentationFormat>
  <Paragraphs>274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Avenir Book</vt:lpstr>
      <vt:lpstr>Avenir Heavy</vt:lpstr>
      <vt:lpstr>Avenir Roman</vt:lpstr>
      <vt:lpstr>Calibri</vt:lpstr>
      <vt:lpstr>Times New Roman</vt:lpstr>
      <vt:lpstr>1_Office Theme</vt:lpstr>
      <vt:lpstr>CCTS Team Science 2.13.14</vt:lpstr>
      <vt:lpstr>1_CCTS Team Science 2.13.14</vt:lpstr>
      <vt:lpstr>Personal Branding and Team Science</vt:lpstr>
      <vt:lpstr>Professional development exercise: Answer the following regarding your current work (e.g. research project, grant, intervention, lab, clinic, teaching, etc)</vt:lpstr>
      <vt:lpstr>What is a Mental Model? </vt:lpstr>
      <vt:lpstr>PowerPoint Presentation</vt:lpstr>
      <vt:lpstr>PowerPoint Presentation</vt:lpstr>
      <vt:lpstr>PowerPoint Presentation</vt:lpstr>
      <vt:lpstr>PowerPoint Presentation</vt:lpstr>
      <vt:lpstr>Questions???</vt:lpstr>
      <vt:lpstr>Dr. Hood’s Selected Publications </vt:lpstr>
      <vt:lpstr>Team Science  &amp; Key References</vt:lpstr>
      <vt:lpstr>Team Science  &amp; Key 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C Hood</dc:creator>
  <cp:lastModifiedBy>Anthony C Hood</cp:lastModifiedBy>
  <cp:revision>34</cp:revision>
  <dcterms:created xsi:type="dcterms:W3CDTF">2014-03-15T00:43:03Z</dcterms:created>
  <dcterms:modified xsi:type="dcterms:W3CDTF">2016-01-21T16:34:27Z</dcterms:modified>
</cp:coreProperties>
</file>